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799263" cy="9929813"/>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4830" autoAdjust="0"/>
  </p:normalViewPr>
  <p:slideViewPr>
    <p:cSldViewPr snapToGrid="0">
      <p:cViewPr>
        <p:scale>
          <a:sx n="16" d="100"/>
          <a:sy n="16" d="100"/>
        </p:scale>
        <p:origin x="2117" y="10"/>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2020-05-11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2020-05-11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95"/>
          <p:cNvSpPr>
            <a:spLocks noChangeArrowheads="1"/>
          </p:cNvSpPr>
          <p:nvPr/>
        </p:nvSpPr>
        <p:spPr bwMode="auto">
          <a:xfrm>
            <a:off x="4795286" y="19677406"/>
            <a:ext cx="4916185" cy="504598"/>
          </a:xfrm>
          <a:prstGeom prst="flowChartAlternateProcess">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Chip Design Overview</a:t>
            </a:r>
          </a:p>
        </p:txBody>
      </p:sp>
      <p:sp>
        <p:nvSpPr>
          <p:cNvPr id="28" name="Rectangle 691"/>
          <p:cNvSpPr>
            <a:spLocks noChangeArrowheads="1"/>
          </p:cNvSpPr>
          <p:nvPr/>
        </p:nvSpPr>
        <p:spPr bwMode="auto">
          <a:xfrm>
            <a:off x="5194684" y="10832676"/>
            <a:ext cx="3111009" cy="504598"/>
          </a:xfrm>
          <a:prstGeom prst="flowChartAlternateProcess">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Introduction</a:t>
            </a:r>
          </a:p>
        </p:txBody>
      </p:sp>
      <p:sp>
        <p:nvSpPr>
          <p:cNvPr id="86" name="Rectangle 696"/>
          <p:cNvSpPr>
            <a:spLocks noChangeArrowheads="1"/>
          </p:cNvSpPr>
          <p:nvPr/>
        </p:nvSpPr>
        <p:spPr bwMode="auto">
          <a:xfrm>
            <a:off x="20903064" y="34234827"/>
            <a:ext cx="2748313" cy="504598"/>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0" b="1" cap="small" dirty="0">
                <a:solidFill>
                  <a:schemeClr val="bg1"/>
                </a:solidFill>
              </a:rPr>
              <a:t>Conclusion</a:t>
            </a:r>
          </a:p>
        </p:txBody>
      </p:sp>
      <p:sp>
        <p:nvSpPr>
          <p:cNvPr id="87" name="Rectangle 696"/>
          <p:cNvSpPr>
            <a:spLocks noChangeArrowheads="1"/>
          </p:cNvSpPr>
          <p:nvPr/>
        </p:nvSpPr>
        <p:spPr bwMode="auto">
          <a:xfrm>
            <a:off x="20576137" y="37265065"/>
            <a:ext cx="4435310" cy="504598"/>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0" b="1" cap="small" dirty="0">
                <a:solidFill>
                  <a:schemeClr val="bg1"/>
                </a:solidFill>
              </a:rPr>
              <a:t>Acknowledgement</a:t>
            </a:r>
          </a:p>
        </p:txBody>
      </p:sp>
      <p:sp>
        <p:nvSpPr>
          <p:cNvPr id="90" name="Text Box 640"/>
          <p:cNvSpPr txBox="1">
            <a:spLocks noChangeArrowheads="1"/>
          </p:cNvSpPr>
          <p:nvPr/>
        </p:nvSpPr>
        <p:spPr bwMode="auto">
          <a:xfrm>
            <a:off x="15897620" y="37916196"/>
            <a:ext cx="14036140" cy="707886"/>
          </a:xfrm>
          <a:prstGeom prst="rect">
            <a:avLst/>
          </a:prstGeom>
          <a:noFill/>
          <a:ln w="9525">
            <a:noFill/>
            <a:miter lim="800000"/>
            <a:headEnd/>
            <a:tailEnd/>
          </a:ln>
          <a:effec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latinLnBrk="0"/>
            <a:r>
              <a:rPr lang="en-US" altLang="ko-KR" sz="2000" dirty="0">
                <a:latin typeface="+mn-lt"/>
              </a:rPr>
              <a:t>The chip fabrication and EDA tool were supported by the IC Design Education Center (IDEC), Korea, and This work was supported in part by National Research Foundation (NRF) of Korea (2020R1A2C2007376 and 2020M2A8A4023713) </a:t>
            </a:r>
            <a:endParaRPr lang="ko-KR" altLang="en-US" sz="2000" b="1" dirty="0">
              <a:latin typeface="+mn-lt"/>
              <a:ea typeface="굴림" panose="020B0600000101010101" pitchFamily="50" charset="-127"/>
            </a:endParaRPr>
          </a:p>
        </p:txBody>
      </p:sp>
      <p:sp>
        <p:nvSpPr>
          <p:cNvPr id="91" name="Rectangle 696"/>
          <p:cNvSpPr>
            <a:spLocks noChangeArrowheads="1"/>
          </p:cNvSpPr>
          <p:nvPr/>
        </p:nvSpPr>
        <p:spPr bwMode="auto">
          <a:xfrm>
            <a:off x="20306149" y="10568368"/>
            <a:ext cx="5219081" cy="504598"/>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Results and Discussion</a:t>
            </a:r>
          </a:p>
        </p:txBody>
      </p:sp>
      <p:sp>
        <p:nvSpPr>
          <p:cNvPr id="57" name="Text Box 642"/>
          <p:cNvSpPr txBox="1">
            <a:spLocks noChangeArrowheads="1"/>
          </p:cNvSpPr>
          <p:nvPr/>
        </p:nvSpPr>
        <p:spPr bwMode="auto">
          <a:xfrm>
            <a:off x="4099165" y="6743943"/>
            <a:ext cx="22849441" cy="313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algn="ctr" fontAlgn="base" latinLnBrk="0"/>
            <a:r>
              <a:rPr lang="en-US" altLang="ko-KR" sz="3600" dirty="0"/>
              <a:t> Waseem </a:t>
            </a:r>
            <a:r>
              <a:rPr lang="en-US" altLang="ko-KR" sz="3600" dirty="0" err="1"/>
              <a:t>Muhammad</a:t>
            </a:r>
            <a:r>
              <a:rPr lang="en-US" altLang="ko-KR" sz="3600" baseline="30000" dirty="0" err="1"/>
              <a:t>a</a:t>
            </a:r>
            <a:r>
              <a:rPr lang="en-US" altLang="ko-KR" sz="3600" dirty="0"/>
              <a:t>, </a:t>
            </a:r>
            <a:r>
              <a:rPr lang="en-US" altLang="ko-KR" sz="3600" dirty="0" err="1"/>
              <a:t>Byeongjae</a:t>
            </a:r>
            <a:r>
              <a:rPr lang="en-US" altLang="ko-KR" sz="3600" dirty="0"/>
              <a:t> </a:t>
            </a:r>
            <a:r>
              <a:rPr lang="en-US" altLang="ko-KR" sz="3600" dirty="0" err="1"/>
              <a:t>Yu</a:t>
            </a:r>
            <a:r>
              <a:rPr lang="en-US" altLang="ko-KR" sz="3600" baseline="30000" dirty="0" err="1"/>
              <a:t>a</a:t>
            </a:r>
            <a:r>
              <a:rPr lang="en-US" altLang="ko-KR" sz="3600" dirty="0"/>
              <a:t>, </a:t>
            </a:r>
            <a:r>
              <a:rPr lang="en-US" altLang="ko-KR" sz="3600" dirty="0" err="1"/>
              <a:t>Minuk</a:t>
            </a:r>
            <a:r>
              <a:rPr lang="en-US" altLang="ko-KR" sz="3600" dirty="0"/>
              <a:t> </a:t>
            </a:r>
            <a:r>
              <a:rPr lang="en-US" altLang="ko-KR" sz="3600" dirty="0" err="1"/>
              <a:t>Seung</a:t>
            </a:r>
            <a:r>
              <a:rPr lang="en-US" altLang="ko-KR" sz="3600" baseline="30000" dirty="0" err="1"/>
              <a:t>b</a:t>
            </a:r>
            <a:r>
              <a:rPr lang="en-US" altLang="ko-KR" sz="3600" dirty="0"/>
              <a:t>, </a:t>
            </a:r>
            <a:r>
              <a:rPr lang="en-US" altLang="ko-KR" sz="3600" dirty="0" err="1"/>
              <a:t>Inyong</a:t>
            </a:r>
            <a:r>
              <a:rPr lang="en-US" altLang="ko-KR" sz="3600" dirty="0"/>
              <a:t> </a:t>
            </a:r>
            <a:r>
              <a:rPr lang="en-US" altLang="ko-KR" sz="3600" dirty="0" err="1"/>
              <a:t>Kwon</a:t>
            </a:r>
            <a:r>
              <a:rPr lang="en-US" altLang="ko-KR" sz="3600" baseline="30000" dirty="0" err="1"/>
              <a:t>b</a:t>
            </a:r>
            <a:r>
              <a:rPr lang="en-US" altLang="ko-KR" sz="3600" dirty="0"/>
              <a:t>, and Jung-</a:t>
            </a:r>
            <a:r>
              <a:rPr lang="en-US" altLang="ko-KR" sz="3600" dirty="0" err="1"/>
              <a:t>Yeol</a:t>
            </a:r>
            <a:r>
              <a:rPr lang="en-US" altLang="ko-KR" sz="3600" dirty="0"/>
              <a:t> </a:t>
            </a:r>
            <a:r>
              <a:rPr lang="en-US" altLang="ko-KR" sz="3600" dirty="0" err="1"/>
              <a:t>Yeom</a:t>
            </a:r>
            <a:r>
              <a:rPr lang="en-US" altLang="ko-KR" sz="3600" dirty="0"/>
              <a:t>*</a:t>
            </a:r>
            <a:r>
              <a:rPr lang="en-US" altLang="ko-KR" sz="3600" baseline="30000" dirty="0" err="1"/>
              <a:t>a,c</a:t>
            </a:r>
            <a:r>
              <a:rPr lang="ko-KR" altLang="en-US" sz="3364" dirty="0"/>
              <a:t> </a:t>
            </a:r>
          </a:p>
          <a:p>
            <a:pPr algn="ctr" latinLnBrk="0"/>
            <a:endParaRPr lang="en-US" sz="3364" i="1" dirty="0"/>
          </a:p>
          <a:p>
            <a:pPr latinLnBrk="0"/>
            <a:r>
              <a:rPr lang="en-US" altLang="ko-KR" sz="3200" b="1" baseline="30000" dirty="0"/>
              <a:t>a</a:t>
            </a:r>
            <a:r>
              <a:rPr lang="en-US" altLang="ko-KR" sz="3200" b="1" i="1" dirty="0"/>
              <a:t> Department of Bio-convergence Engineering, Korea University, Seoul, Korea</a:t>
            </a:r>
          </a:p>
          <a:p>
            <a:pPr latinLnBrk="0"/>
            <a:r>
              <a:rPr lang="en-US" altLang="ko-KR" sz="3200" b="1" baseline="30000" dirty="0"/>
              <a:t>b</a:t>
            </a:r>
            <a:r>
              <a:rPr lang="en-US" altLang="ko-KR" sz="3200" b="1" i="1" dirty="0"/>
              <a:t> Korea Atomic Energy Research Institute, Daejeon, Korea</a:t>
            </a:r>
            <a:endParaRPr lang="ko-KR" altLang="ko-KR" sz="3200" b="1" i="1" dirty="0"/>
          </a:p>
          <a:p>
            <a:pPr latinLnBrk="0"/>
            <a:r>
              <a:rPr lang="en-US" altLang="ko-KR" sz="3200" b="1" baseline="30000" dirty="0"/>
              <a:t>c</a:t>
            </a:r>
            <a:r>
              <a:rPr lang="en-US" altLang="ko-KR" sz="3200" b="1" i="1" baseline="30000" dirty="0"/>
              <a:t> </a:t>
            </a:r>
            <a:r>
              <a:rPr lang="en-US" altLang="ko-KR" sz="3200" b="1" i="1" dirty="0"/>
              <a:t>School of Biomedical Engineering, Korea University, Seoul, Korea </a:t>
            </a:r>
            <a:endParaRPr lang="ko-KR" altLang="ko-KR" sz="3200" b="1" i="1" dirty="0"/>
          </a:p>
          <a:p>
            <a:pPr latinLnBrk="0"/>
            <a:r>
              <a:rPr lang="en-GB" altLang="ko-KR" sz="3200" i="1" dirty="0"/>
              <a:t>*E-mail:</a:t>
            </a:r>
            <a:r>
              <a:rPr lang="en-GB" altLang="ko-KR" sz="3200" dirty="0"/>
              <a:t> jungyeol@korea.ac.kr</a:t>
            </a:r>
            <a:endParaRPr lang="ko-KR" altLang="ko-KR" sz="3200" i="1" dirty="0"/>
          </a:p>
        </p:txBody>
      </p:sp>
      <p:sp>
        <p:nvSpPr>
          <p:cNvPr id="58" name="TextBox 57"/>
          <p:cNvSpPr txBox="1"/>
          <p:nvPr/>
        </p:nvSpPr>
        <p:spPr>
          <a:xfrm>
            <a:off x="1181548" y="11351588"/>
            <a:ext cx="13030402" cy="7971413"/>
          </a:xfrm>
          <a:prstGeom prst="rect">
            <a:avLst/>
          </a:prstGeom>
          <a:noFill/>
        </p:spPr>
        <p:txBody>
          <a:bodyPr wrap="square" rtlCol="0">
            <a:spAutoFit/>
          </a:bodyPr>
          <a:lstStyle/>
          <a:p>
            <a:pPr marL="457200" indent="-457200" algn="just" latinLnBrk="0">
              <a:buFont typeface="Wingdings" panose="05000000000000000000" pitchFamily="2" charset="2"/>
              <a:buChar char="§"/>
            </a:pPr>
            <a:r>
              <a:rPr lang="en-US" sz="3200" dirty="0"/>
              <a:t>Molecular imaging scanner consists of large number of readout channels. These large number of readout channels make it a challenging task to implement the front-end circuitry using discrete components. </a:t>
            </a:r>
          </a:p>
          <a:p>
            <a:pPr marL="457200" indent="-457200" algn="just" latinLnBrk="0">
              <a:buFont typeface="Wingdings" panose="05000000000000000000" pitchFamily="2" charset="2"/>
              <a:buChar char="§"/>
            </a:pPr>
            <a:r>
              <a:rPr lang="en-US" sz="3200" dirty="0"/>
              <a:t>The application specific integrated circuits (ASICs) has proven to provide the compactness as well as reduce the complexity of readout electronics.</a:t>
            </a:r>
          </a:p>
          <a:p>
            <a:pPr marL="457200" indent="-457200" algn="just" latinLnBrk="0">
              <a:buFont typeface="Wingdings" panose="05000000000000000000" pitchFamily="2" charset="2"/>
              <a:buChar char="§"/>
            </a:pPr>
            <a:r>
              <a:rPr lang="en-US" sz="3200" dirty="0"/>
              <a:t>The preamplifiers are the basic building blocks for any radiation detectors as front-end component. The front-end circuit for nuclear medical imaging scanners, such as Positron Emission Tomography (PET), are commonly designed with 2-stage operational-amplifier (op-amp) topology. This topology provides number of advantages in voltage swing and DC gain, which can provide effective operation on multiple channels.</a:t>
            </a:r>
          </a:p>
          <a:p>
            <a:pPr marL="457200" indent="-457200" algn="just" latinLnBrk="0">
              <a:buFont typeface="Wingdings" panose="05000000000000000000" pitchFamily="2" charset="2"/>
              <a:buChar char="§"/>
            </a:pPr>
            <a:r>
              <a:rPr lang="en-US" sz="3200" dirty="0"/>
              <a:t>In this study, we have designed, a two-stage regulated </a:t>
            </a:r>
            <a:r>
              <a:rPr lang="en-US" sz="3200" dirty="0" err="1"/>
              <a:t>Cascode</a:t>
            </a:r>
            <a:r>
              <a:rPr lang="en-US" sz="3200" dirty="0"/>
              <a:t> transimpedance amplifier to convert the current signal into voltage signal by considering the amplitude and shape for radiation detectors. </a:t>
            </a:r>
          </a:p>
          <a:p>
            <a:pPr marL="457200" indent="-457200" algn="just" latinLnBrk="0">
              <a:buFont typeface="Wingdings" panose="05000000000000000000" pitchFamily="2" charset="2"/>
              <a:buChar char="§"/>
            </a:pPr>
            <a:r>
              <a:rPr lang="en-US" sz="3200" dirty="0"/>
              <a:t>The amplifier design was carried out in standard 0.18 um CMOS technology with a 1.8 V supply voltage and 73μA current as biasing. </a:t>
            </a:r>
          </a:p>
        </p:txBody>
      </p:sp>
      <p:sp>
        <p:nvSpPr>
          <p:cNvPr id="67" name="TextBox 66"/>
          <p:cNvSpPr txBox="1"/>
          <p:nvPr/>
        </p:nvSpPr>
        <p:spPr>
          <a:xfrm>
            <a:off x="16504402" y="20265099"/>
            <a:ext cx="12054002" cy="461665"/>
          </a:xfrm>
          <a:prstGeom prst="rect">
            <a:avLst/>
          </a:prstGeom>
          <a:noFill/>
        </p:spPr>
        <p:txBody>
          <a:bodyPr wrap="square" rtlCol="0">
            <a:spAutoFit/>
          </a:bodyPr>
          <a:lstStyle/>
          <a:p>
            <a:pPr algn="ctr" latinLnBrk="0"/>
            <a:r>
              <a:rPr lang="en-US" altLang="ko-KR" sz="2400" b="1" dirty="0"/>
              <a:t>Fig. 3. </a:t>
            </a:r>
            <a:r>
              <a:rPr lang="en-US" sz="2400" b="1" dirty="0"/>
              <a:t> Schematic illustration of Experimental Setup</a:t>
            </a:r>
            <a:r>
              <a:rPr lang="en-US" altLang="ko-KR" sz="2400" b="1" dirty="0"/>
              <a:t>.</a:t>
            </a:r>
          </a:p>
        </p:txBody>
      </p:sp>
      <p:sp>
        <p:nvSpPr>
          <p:cNvPr id="68" name="Rectangle 696"/>
          <p:cNvSpPr>
            <a:spLocks noChangeArrowheads="1"/>
          </p:cNvSpPr>
          <p:nvPr/>
        </p:nvSpPr>
        <p:spPr bwMode="auto">
          <a:xfrm>
            <a:off x="19826671" y="24049628"/>
            <a:ext cx="5644282" cy="515092"/>
          </a:xfrm>
          <a:prstGeom prst="roundRect">
            <a:avLst/>
          </a:prstGeom>
          <a:solidFill>
            <a:srgbClr val="00B050"/>
          </a:solidFill>
          <a:ln w="9525">
            <a:noFill/>
            <a:miter lim="800000"/>
            <a:headEnd/>
            <a:tailEnd/>
          </a:ln>
          <a:effectLst/>
        </p:spPr>
        <p:txBody>
          <a:bodyPr wrap="none" anchor="ctr"/>
          <a:lstStyle/>
          <a:p>
            <a:pPr algn="ctr" latinLnBrk="0">
              <a:defRPr/>
            </a:pPr>
            <a:r>
              <a:rPr lang="en-US" altLang="ko-KR" sz="4111" b="1" cap="small" dirty="0">
                <a:solidFill>
                  <a:schemeClr val="bg1"/>
                </a:solidFill>
              </a:rPr>
              <a:t>Experimental Evaluation</a:t>
            </a:r>
          </a:p>
        </p:txBody>
      </p:sp>
      <p:sp>
        <p:nvSpPr>
          <p:cNvPr id="69" name="TextBox 68"/>
          <p:cNvSpPr txBox="1"/>
          <p:nvPr/>
        </p:nvSpPr>
        <p:spPr>
          <a:xfrm>
            <a:off x="16612287" y="33506582"/>
            <a:ext cx="12363015" cy="830997"/>
          </a:xfrm>
          <a:prstGeom prst="rect">
            <a:avLst/>
          </a:prstGeom>
          <a:noFill/>
        </p:spPr>
        <p:txBody>
          <a:bodyPr wrap="square" rtlCol="0">
            <a:spAutoFit/>
          </a:bodyPr>
          <a:lstStyle/>
          <a:p>
            <a:pPr algn="just" latinLnBrk="0"/>
            <a:r>
              <a:rPr lang="en-US" altLang="ko-KR" sz="2400" b="1" dirty="0"/>
              <a:t>Fig. 3. </a:t>
            </a:r>
            <a:r>
              <a:rPr lang="en-US" sz="2400" dirty="0"/>
              <a:t>Energy Resolution Spectrum for Cs-137 (Left) and Energy Resolution Spectrum for                 Na-22 (Right)  </a:t>
            </a:r>
            <a:endParaRPr lang="en-US" altLang="ko-KR" sz="2400" b="1" dirty="0"/>
          </a:p>
        </p:txBody>
      </p:sp>
      <p:sp>
        <p:nvSpPr>
          <p:cNvPr id="71" name="TextBox 70"/>
          <p:cNvSpPr txBox="1"/>
          <p:nvPr/>
        </p:nvSpPr>
        <p:spPr>
          <a:xfrm>
            <a:off x="16063261" y="24704802"/>
            <a:ext cx="12979659" cy="6001643"/>
          </a:xfrm>
          <a:prstGeom prst="rect">
            <a:avLst/>
          </a:prstGeom>
          <a:noFill/>
        </p:spPr>
        <p:txBody>
          <a:bodyPr wrap="square" rtlCol="0">
            <a:spAutoFit/>
          </a:bodyPr>
          <a:lstStyle/>
          <a:p>
            <a:pPr marL="534010" indent="-534010" algn="just" latinLnBrk="0">
              <a:buFont typeface="Wingdings" panose="05000000000000000000" pitchFamily="2" charset="2"/>
              <a:buChar char="§"/>
            </a:pPr>
            <a:r>
              <a:rPr lang="en-US" altLang="ko-KR" sz="3200" dirty="0"/>
              <a:t>The input charges induced from the detector by radiation impact events are converted to voltage signals through a charge-sensitive preamplifier (CSA).</a:t>
            </a:r>
            <a:endParaRPr lang="en-US" sz="3200" dirty="0"/>
          </a:p>
          <a:p>
            <a:pPr marL="534010" indent="-534010" algn="just" latinLnBrk="0">
              <a:buFont typeface="Wingdings" panose="05000000000000000000" pitchFamily="2" charset="2"/>
              <a:buChar char="§"/>
            </a:pPr>
            <a:r>
              <a:rPr lang="en-US" sz="3200" dirty="0"/>
              <a:t>To evaluate the performance of amplifier, the amplifier was tested with     radiation detector.</a:t>
            </a:r>
          </a:p>
          <a:p>
            <a:pPr marL="534010" indent="-534010" algn="just" latinLnBrk="0">
              <a:buFont typeface="Wingdings" panose="05000000000000000000" pitchFamily="2" charset="2"/>
              <a:buChar char="§"/>
            </a:pPr>
            <a:r>
              <a:rPr lang="en-US" sz="3200" dirty="0"/>
              <a:t>The performance of customized pre-amplifier was tested with </a:t>
            </a:r>
            <a:r>
              <a:rPr lang="en-US" sz="3200" dirty="0" err="1"/>
              <a:t>Ce:LYSO</a:t>
            </a:r>
            <a:r>
              <a:rPr lang="en-US" sz="3200" dirty="0"/>
              <a:t>      scintillator coupled to the </a:t>
            </a:r>
            <a:r>
              <a:rPr lang="en-US" sz="3200" dirty="0" err="1"/>
              <a:t>SiPM</a:t>
            </a:r>
            <a:r>
              <a:rPr lang="en-US" sz="3200" dirty="0"/>
              <a:t> photodetector. </a:t>
            </a:r>
          </a:p>
          <a:p>
            <a:pPr marL="534010" indent="-534010" algn="just" latinLnBrk="0">
              <a:buFont typeface="Wingdings" panose="05000000000000000000" pitchFamily="2" charset="2"/>
              <a:buChar char="§"/>
            </a:pPr>
            <a:r>
              <a:rPr lang="en-US" sz="3200" dirty="0"/>
              <a:t>Two different radiation source Cs-137 and Na-22 was respectively used to assess the energy performance of the detector with the designed               preamplifier circuit.</a:t>
            </a:r>
          </a:p>
          <a:p>
            <a:pPr marL="534010" indent="-534010" algn="just" latinLnBrk="0">
              <a:buFont typeface="Wingdings" panose="05000000000000000000" pitchFamily="2" charset="2"/>
              <a:buChar char="§"/>
            </a:pPr>
            <a:r>
              <a:rPr lang="en-US" sz="3200" dirty="0"/>
              <a:t>The energy resolution of 14.1% and 13.9% was achieved with Na-22 and  Cs-137 radiation source respectively.</a:t>
            </a:r>
            <a:endParaRPr lang="en-US" altLang="ko-KR" sz="3200" dirty="0"/>
          </a:p>
        </p:txBody>
      </p:sp>
      <p:sp>
        <p:nvSpPr>
          <p:cNvPr id="73" name="TextBox 72"/>
          <p:cNvSpPr txBox="1"/>
          <p:nvPr/>
        </p:nvSpPr>
        <p:spPr>
          <a:xfrm>
            <a:off x="15995643" y="34843052"/>
            <a:ext cx="12979659" cy="2554545"/>
          </a:xfrm>
          <a:prstGeom prst="rect">
            <a:avLst/>
          </a:prstGeom>
          <a:noFill/>
        </p:spPr>
        <p:txBody>
          <a:bodyPr wrap="square" rtlCol="0">
            <a:spAutoFit/>
          </a:bodyPr>
          <a:lstStyle/>
          <a:p>
            <a:pPr marL="534010" indent="-534010" algn="just" latinLnBrk="0">
              <a:buFont typeface="Wingdings" panose="05000000000000000000" pitchFamily="2" charset="2"/>
              <a:buChar char="§"/>
            </a:pPr>
            <a:r>
              <a:rPr lang="en-US" sz="3200" dirty="0"/>
              <a:t>Voltage gain and </a:t>
            </a:r>
            <a:r>
              <a:rPr lang="en-US" altLang="ko-KR" sz="3200" dirty="0"/>
              <a:t>output voltage swing range was achieved</a:t>
            </a:r>
            <a:r>
              <a:rPr lang="en-US" sz="3200" dirty="0"/>
              <a:t> 80.2 dB and </a:t>
            </a:r>
            <a:r>
              <a:rPr lang="en-US" altLang="ko-KR" sz="3200" dirty="0"/>
              <a:t>107 mV ~3.282 V respectively. </a:t>
            </a:r>
          </a:p>
          <a:p>
            <a:pPr marL="534010" indent="-534010" algn="just" latinLnBrk="0">
              <a:buFont typeface="Wingdings" panose="05000000000000000000" pitchFamily="2" charset="2"/>
              <a:buChar char="§"/>
            </a:pPr>
            <a:r>
              <a:rPr lang="en-US" altLang="ko-KR" sz="3200" dirty="0"/>
              <a:t>The fabricated pre-amplifier was evaluated with radiation detector to get the energy resolution of </a:t>
            </a:r>
            <a:r>
              <a:rPr lang="en-US" sz="3200" dirty="0"/>
              <a:t>source Cs-137 and Na-22 and achieved 14.1% and 13.9% respectively. </a:t>
            </a:r>
            <a:endParaRPr lang="en-US" altLang="ko-KR" sz="3200" dirty="0"/>
          </a:p>
        </p:txBody>
      </p:sp>
      <p:sp>
        <p:nvSpPr>
          <p:cNvPr id="123" name="Text Box 640"/>
          <p:cNvSpPr txBox="1">
            <a:spLocks noChangeArrowheads="1"/>
          </p:cNvSpPr>
          <p:nvPr/>
        </p:nvSpPr>
        <p:spPr bwMode="auto">
          <a:xfrm>
            <a:off x="15897619" y="38770615"/>
            <a:ext cx="13792345" cy="2031325"/>
          </a:xfrm>
          <a:prstGeom prst="rect">
            <a:avLst/>
          </a:prstGeom>
          <a:noFill/>
          <a:ln w="9525">
            <a:noFill/>
            <a:miter lim="800000"/>
            <a:headEnd/>
            <a:tailEnd/>
          </a:ln>
          <a:effec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algn="just" eaLnBrk="1" latinLnBrk="0" hangingPunct="1"/>
            <a:r>
              <a:rPr lang="en-US" altLang="ko-KR" sz="1800" b="1" i="1" dirty="0"/>
              <a:t>Reference :</a:t>
            </a:r>
          </a:p>
          <a:p>
            <a:pPr latinLnBrk="0"/>
            <a:r>
              <a:rPr lang="en-US" altLang="ko-KR" sz="1800"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Baker, R. Jacob. </a:t>
            </a:r>
            <a:r>
              <a:rPr lang="en-US" sz="1800" i="1" dirty="0">
                <a:latin typeface="Arial" panose="020B0604020202020204" pitchFamily="34" charset="0"/>
                <a:cs typeface="Arial" panose="020B0604020202020204" pitchFamily="34" charset="0"/>
              </a:rPr>
              <a:t>CMOS: circuit design, layout, and simulation</a:t>
            </a:r>
            <a:r>
              <a:rPr lang="en-US" sz="1800" dirty="0">
                <a:latin typeface="Arial" panose="020B0604020202020204" pitchFamily="34" charset="0"/>
                <a:cs typeface="Arial" panose="020B0604020202020204" pitchFamily="34" charset="0"/>
              </a:rPr>
              <a:t>. John Wiley &amp; Sons, 2019.</a:t>
            </a:r>
          </a:p>
          <a:p>
            <a:pPr latinLnBrk="0"/>
            <a:r>
              <a:rPr lang="en-US" altLang="ko-KR" sz="1800" dirty="0"/>
              <a:t>[2] </a:t>
            </a:r>
            <a:r>
              <a:rPr lang="en-US" sz="1800" dirty="0"/>
              <a:t>Knoll, Glenn F. </a:t>
            </a:r>
            <a:r>
              <a:rPr lang="en-US" sz="1800" i="1" dirty="0"/>
              <a:t>Radiation detection and measurement</a:t>
            </a:r>
            <a:r>
              <a:rPr lang="en-US" sz="1800" dirty="0"/>
              <a:t>. John Wiley &amp; Sons, 2010.</a:t>
            </a:r>
            <a:r>
              <a:rPr lang="en-US" altLang="ko-KR" sz="1800" dirty="0"/>
              <a:t>.</a:t>
            </a:r>
          </a:p>
          <a:p>
            <a:pPr latinLnBrk="0"/>
            <a:r>
              <a:rPr lang="en-US" altLang="ko-KR" sz="1800" dirty="0"/>
              <a:t>[3] </a:t>
            </a:r>
            <a:r>
              <a:rPr lang="en-US" sz="1800" dirty="0"/>
              <a:t>Ullah, Muhammad Nasir, et al. "Instrumentation for time-of-flight positron emission tomography." </a:t>
            </a:r>
            <a:r>
              <a:rPr lang="en-US" sz="1800" i="1" dirty="0"/>
              <a:t>Nuclear medicine and molecular imaging</a:t>
            </a:r>
            <a:r>
              <a:rPr lang="en-US" sz="1800" dirty="0"/>
              <a:t> 50.2 (2016): 112-122.</a:t>
            </a:r>
            <a:endParaRPr lang="en-US" altLang="ko-KR" sz="1800" dirty="0"/>
          </a:p>
          <a:p>
            <a:pPr latinLnBrk="0"/>
            <a:r>
              <a:rPr lang="en-US" altLang="ko-KR" sz="1800" dirty="0"/>
              <a:t>[4] </a:t>
            </a:r>
            <a:r>
              <a:rPr lang="en-US" sz="1800" dirty="0" err="1"/>
              <a:t>Hogervorst</a:t>
            </a:r>
            <a:r>
              <a:rPr lang="en-US" sz="1800" dirty="0"/>
              <a:t>, Ron, and Johan </a:t>
            </a:r>
            <a:r>
              <a:rPr lang="en-US" sz="1800" dirty="0" err="1"/>
              <a:t>Huijsing</a:t>
            </a:r>
            <a:r>
              <a:rPr lang="en-US" sz="1800" dirty="0"/>
              <a:t>. </a:t>
            </a:r>
            <a:r>
              <a:rPr lang="en-US" sz="1800" i="1" dirty="0"/>
              <a:t>Design of low-voltage, low-power operational amplifier cells</a:t>
            </a:r>
            <a:r>
              <a:rPr lang="en-US" sz="1800" dirty="0"/>
              <a:t>. Vol. 374. Springer Science &amp; Business Media, 2013.</a:t>
            </a:r>
            <a:endParaRPr lang="en-US" altLang="ko-KR" sz="1800" dirty="0"/>
          </a:p>
        </p:txBody>
      </p:sp>
      <p:sp>
        <p:nvSpPr>
          <p:cNvPr id="124" name="Text Box 700"/>
          <p:cNvSpPr txBox="1">
            <a:spLocks noChangeArrowheads="1"/>
          </p:cNvSpPr>
          <p:nvPr/>
        </p:nvSpPr>
        <p:spPr bwMode="auto">
          <a:xfrm>
            <a:off x="4314540" y="4062240"/>
            <a:ext cx="21311763" cy="315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800">
                <a:solidFill>
                  <a:schemeClr val="tx1"/>
                </a:solidFill>
                <a:latin typeface="Arial" charset="0"/>
                <a:ea typeface="굴림" charset="-127"/>
              </a:defRPr>
            </a:lvl1pPr>
            <a:lvl2pPr marL="742950" indent="-285750" eaLnBrk="0" hangingPunct="0">
              <a:defRPr kumimoji="1" sz="8800">
                <a:solidFill>
                  <a:schemeClr val="tx1"/>
                </a:solidFill>
                <a:latin typeface="Arial" charset="0"/>
                <a:ea typeface="굴림" charset="-127"/>
              </a:defRPr>
            </a:lvl2pPr>
            <a:lvl3pPr marL="1143000" indent="-228600" eaLnBrk="0" hangingPunct="0">
              <a:defRPr kumimoji="1" sz="8800">
                <a:solidFill>
                  <a:schemeClr val="tx1"/>
                </a:solidFill>
                <a:latin typeface="Arial" charset="0"/>
                <a:ea typeface="굴림" charset="-127"/>
              </a:defRPr>
            </a:lvl3pPr>
            <a:lvl4pPr marL="1600200" indent="-228600" eaLnBrk="0" hangingPunct="0">
              <a:defRPr kumimoji="1" sz="8800">
                <a:solidFill>
                  <a:schemeClr val="tx1"/>
                </a:solidFill>
                <a:latin typeface="Arial" charset="0"/>
                <a:ea typeface="굴림" charset="-127"/>
              </a:defRPr>
            </a:lvl4pPr>
            <a:lvl5pPr marL="2057400" indent="-228600" eaLnBrk="0" hangingPunct="0">
              <a:defRPr kumimoji="1" sz="8800">
                <a:solidFill>
                  <a:schemeClr val="tx1"/>
                </a:solidFill>
                <a:latin typeface="Arial" charset="0"/>
                <a:ea typeface="굴림" charset="-127"/>
              </a:defRPr>
            </a:lvl5pPr>
            <a:lvl6pPr marL="2514600" indent="-228600" eaLnBrk="0" fontAlgn="base" hangingPunct="0">
              <a:spcBef>
                <a:spcPct val="0"/>
              </a:spcBef>
              <a:spcAft>
                <a:spcPct val="0"/>
              </a:spcAft>
              <a:defRPr kumimoji="1" sz="8800">
                <a:solidFill>
                  <a:schemeClr val="tx1"/>
                </a:solidFill>
                <a:latin typeface="Arial" charset="0"/>
                <a:ea typeface="굴림" charset="-127"/>
              </a:defRPr>
            </a:lvl6pPr>
            <a:lvl7pPr marL="2971800" indent="-228600" eaLnBrk="0" fontAlgn="base" hangingPunct="0">
              <a:spcBef>
                <a:spcPct val="0"/>
              </a:spcBef>
              <a:spcAft>
                <a:spcPct val="0"/>
              </a:spcAft>
              <a:defRPr kumimoji="1" sz="8800">
                <a:solidFill>
                  <a:schemeClr val="tx1"/>
                </a:solidFill>
                <a:latin typeface="Arial" charset="0"/>
                <a:ea typeface="굴림" charset="-127"/>
              </a:defRPr>
            </a:lvl7pPr>
            <a:lvl8pPr marL="3429000" indent="-228600" eaLnBrk="0" fontAlgn="base" hangingPunct="0">
              <a:spcBef>
                <a:spcPct val="0"/>
              </a:spcBef>
              <a:spcAft>
                <a:spcPct val="0"/>
              </a:spcAft>
              <a:defRPr kumimoji="1" sz="8800">
                <a:solidFill>
                  <a:schemeClr val="tx1"/>
                </a:solidFill>
                <a:latin typeface="Arial" charset="0"/>
                <a:ea typeface="굴림" charset="-127"/>
              </a:defRPr>
            </a:lvl8pPr>
            <a:lvl9pPr marL="3886200" indent="-228600" eaLnBrk="0" fontAlgn="base" hangingPunct="0">
              <a:spcBef>
                <a:spcPct val="0"/>
              </a:spcBef>
              <a:spcAft>
                <a:spcPct val="0"/>
              </a:spcAft>
              <a:defRPr kumimoji="1" sz="8800">
                <a:solidFill>
                  <a:schemeClr val="tx1"/>
                </a:solidFill>
                <a:latin typeface="Arial" charset="0"/>
                <a:ea typeface="굴림" charset="-127"/>
              </a:defRPr>
            </a:lvl9pPr>
          </a:lstStyle>
          <a:p>
            <a:pPr algn="ctr" latinLnBrk="0"/>
            <a:r>
              <a:rPr lang="en-US" sz="6600" b="1" dirty="0"/>
              <a:t>Application specific integrated circuits (ASICs) Pre-amplifier design for Radiation Application</a:t>
            </a:r>
          </a:p>
          <a:p>
            <a:pPr algn="ctr" fontAlgn="base" latinLnBrk="0"/>
            <a:endParaRPr lang="ko-KR" altLang="en-US" sz="6728" b="1" dirty="0"/>
          </a:p>
        </p:txBody>
      </p:sp>
      <p:pic>
        <p:nvPicPr>
          <p:cNvPr id="27" name="그림 26">
            <a:extLst>
              <a:ext uri="{FF2B5EF4-FFF2-40B4-BE49-F238E27FC236}">
                <a16:creationId xmlns:a16="http://schemas.microsoft.com/office/drawing/2014/main" id="{CDE2187B-FB32-48F3-9725-1CB5952BF420}"/>
              </a:ext>
            </a:extLst>
          </p:cNvPr>
          <p:cNvPicPr/>
          <p:nvPr/>
        </p:nvPicPr>
        <p:blipFill>
          <a:blip r:embed="rId2" cstate="print">
            <a:extLst>
              <a:ext uri="{28A0092B-C50C-407E-A947-70E740481C1C}">
                <a14:useLocalDpi xmlns:a14="http://schemas.microsoft.com/office/drawing/2010/main" val="0"/>
              </a:ext>
            </a:extLst>
          </a:blip>
          <a:srcRect r="11"/>
          <a:stretch>
            <a:fillRect/>
          </a:stretch>
        </p:blipFill>
        <p:spPr bwMode="auto">
          <a:xfrm>
            <a:off x="1260896" y="32655595"/>
            <a:ext cx="7138029" cy="4205356"/>
          </a:xfrm>
          <a:prstGeom prst="rect">
            <a:avLst/>
          </a:prstGeom>
          <a:noFill/>
          <a:ln>
            <a:noFill/>
          </a:ln>
        </p:spPr>
      </p:pic>
      <p:pic>
        <p:nvPicPr>
          <p:cNvPr id="29" name="Picture 23">
            <a:extLst>
              <a:ext uri="{FF2B5EF4-FFF2-40B4-BE49-F238E27FC236}">
                <a16:creationId xmlns:a16="http://schemas.microsoft.com/office/drawing/2014/main" id="{CEA89C01-D7E5-4F1D-936C-EDA08B31CA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04402" y="30831378"/>
            <a:ext cx="5772819" cy="2679779"/>
          </a:xfrm>
          <a:prstGeom prst="rect">
            <a:avLst/>
          </a:prstGeom>
        </p:spPr>
      </p:pic>
      <p:pic>
        <p:nvPicPr>
          <p:cNvPr id="30" name="Picture 26">
            <a:extLst>
              <a:ext uri="{FF2B5EF4-FFF2-40B4-BE49-F238E27FC236}">
                <a16:creationId xmlns:a16="http://schemas.microsoft.com/office/drawing/2014/main" id="{467DE362-6962-40FE-85E2-C0A05A0CEFE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277221" y="30829091"/>
            <a:ext cx="5021169" cy="2679779"/>
          </a:xfrm>
          <a:prstGeom prst="rect">
            <a:avLst/>
          </a:prstGeom>
        </p:spPr>
      </p:pic>
      <p:sp>
        <p:nvSpPr>
          <p:cNvPr id="31" name="TextBox 30">
            <a:extLst>
              <a:ext uri="{FF2B5EF4-FFF2-40B4-BE49-F238E27FC236}">
                <a16:creationId xmlns:a16="http://schemas.microsoft.com/office/drawing/2014/main" id="{95323150-00DE-47F6-B509-14955B622106}"/>
              </a:ext>
            </a:extLst>
          </p:cNvPr>
          <p:cNvSpPr txBox="1"/>
          <p:nvPr/>
        </p:nvSpPr>
        <p:spPr>
          <a:xfrm>
            <a:off x="1181548" y="37135354"/>
            <a:ext cx="13250322" cy="830997"/>
          </a:xfrm>
          <a:prstGeom prst="rect">
            <a:avLst/>
          </a:prstGeom>
          <a:noFill/>
        </p:spPr>
        <p:txBody>
          <a:bodyPr wrap="square" rtlCol="0">
            <a:spAutoFit/>
          </a:bodyPr>
          <a:lstStyle/>
          <a:p>
            <a:pPr algn="ctr" latinLnBrk="0"/>
            <a:r>
              <a:rPr lang="en-US" altLang="ko-KR" sz="2400" b="1" dirty="0"/>
              <a:t>Fig. 2. . Layout Design of Two-stage Regulated </a:t>
            </a:r>
            <a:r>
              <a:rPr lang="en-US" altLang="ko-KR" sz="2400" b="1" dirty="0" err="1"/>
              <a:t>Cascode</a:t>
            </a:r>
            <a:r>
              <a:rPr lang="en-US" altLang="ko-KR" sz="2400" b="1" dirty="0"/>
              <a:t> Amplifier (Left) and </a:t>
            </a:r>
            <a:r>
              <a:rPr lang="en-US" sz="2400" b="1" dirty="0"/>
              <a:t>Internal view of fabricated     customized amplifier with analog to digital converter (ADC) on a same chip.</a:t>
            </a:r>
            <a:endParaRPr lang="en-US" altLang="ko-KR" sz="2400" b="1" dirty="0"/>
          </a:p>
        </p:txBody>
      </p:sp>
      <p:sp>
        <p:nvSpPr>
          <p:cNvPr id="32" name="TextBox 31">
            <a:extLst>
              <a:ext uri="{FF2B5EF4-FFF2-40B4-BE49-F238E27FC236}">
                <a16:creationId xmlns:a16="http://schemas.microsoft.com/office/drawing/2014/main" id="{466764A7-69EE-4662-B1C9-3124F04D29A5}"/>
              </a:ext>
            </a:extLst>
          </p:cNvPr>
          <p:cNvSpPr txBox="1"/>
          <p:nvPr/>
        </p:nvSpPr>
        <p:spPr>
          <a:xfrm>
            <a:off x="1181548" y="31774926"/>
            <a:ext cx="12979659" cy="584775"/>
          </a:xfrm>
          <a:prstGeom prst="rect">
            <a:avLst/>
          </a:prstGeom>
          <a:noFill/>
        </p:spPr>
        <p:txBody>
          <a:bodyPr wrap="square" rtlCol="0">
            <a:spAutoFit/>
          </a:bodyPr>
          <a:lstStyle/>
          <a:p>
            <a:pPr marL="457200" indent="-457200" latinLnBrk="0">
              <a:buFont typeface="Wingdings" panose="05000000000000000000" pitchFamily="2" charset="2"/>
              <a:buChar char="q"/>
            </a:pPr>
            <a:r>
              <a:rPr lang="en-US" altLang="ko-KR" sz="3200" b="1" dirty="0"/>
              <a:t>Layout Design and Fabrication</a:t>
            </a:r>
          </a:p>
        </p:txBody>
      </p:sp>
      <p:sp>
        <p:nvSpPr>
          <p:cNvPr id="33" name="TextBox 32">
            <a:extLst>
              <a:ext uri="{FF2B5EF4-FFF2-40B4-BE49-F238E27FC236}">
                <a16:creationId xmlns:a16="http://schemas.microsoft.com/office/drawing/2014/main" id="{A46A4FFA-AE21-4F10-815B-91994F21F19B}"/>
              </a:ext>
            </a:extLst>
          </p:cNvPr>
          <p:cNvSpPr txBox="1"/>
          <p:nvPr/>
        </p:nvSpPr>
        <p:spPr>
          <a:xfrm>
            <a:off x="1181548" y="20206456"/>
            <a:ext cx="13028935" cy="6986528"/>
          </a:xfrm>
          <a:prstGeom prst="rect">
            <a:avLst/>
          </a:prstGeom>
          <a:noFill/>
        </p:spPr>
        <p:txBody>
          <a:bodyPr wrap="square" rtlCol="0">
            <a:spAutoFit/>
          </a:bodyPr>
          <a:lstStyle/>
          <a:p>
            <a:pPr marL="457200" indent="-457200" algn="just" latinLnBrk="0">
              <a:buFont typeface="Wingdings" panose="05000000000000000000" pitchFamily="2" charset="2"/>
              <a:buChar char="q"/>
            </a:pPr>
            <a:r>
              <a:rPr lang="en-US" altLang="ko-KR" sz="3200" b="1" dirty="0"/>
              <a:t>Methodology </a:t>
            </a:r>
          </a:p>
          <a:p>
            <a:pPr marL="534010" indent="-534010" algn="just" latinLnBrk="0">
              <a:buFont typeface="Wingdings" panose="05000000000000000000" pitchFamily="2" charset="2"/>
              <a:buChar char="§"/>
            </a:pPr>
            <a:r>
              <a:rPr lang="en-US" sz="3200" dirty="0"/>
              <a:t>In order to achieve high gain and large output swing, the amplifier usually consists of two stages. The first stage gives the high gain, while the second stage provides large output swing. </a:t>
            </a:r>
          </a:p>
          <a:p>
            <a:pPr marL="534010" indent="-534010" algn="just" latinLnBrk="0">
              <a:buFont typeface="Wingdings" panose="05000000000000000000" pitchFamily="2" charset="2"/>
              <a:buChar char="§"/>
            </a:pPr>
            <a:r>
              <a:rPr lang="en-US" sz="3200" dirty="0"/>
              <a:t>The first stage consists of differential input n-channel transistors M2 and M3 with current mirror load p-channel transistors M0 and M1. The second stage consists of p-channel common source amplifier M6 with n-channel   current source M5. </a:t>
            </a:r>
          </a:p>
          <a:p>
            <a:pPr marL="534010" indent="-534010" algn="just" latinLnBrk="0">
              <a:buFont typeface="Wingdings" panose="05000000000000000000" pitchFamily="2" charset="2"/>
              <a:buChar char="§"/>
            </a:pPr>
            <a:r>
              <a:rPr lang="en-US" sz="3200" dirty="0"/>
              <a:t>The input bias current IREF is mirrored in M7, M4, and M5, so that the       same current with the IREF goes through each transistor to operate in        saturation region. </a:t>
            </a:r>
          </a:p>
          <a:p>
            <a:pPr marL="534010" indent="-534010" algn="just" latinLnBrk="0">
              <a:buFont typeface="Wingdings" panose="05000000000000000000" pitchFamily="2" charset="2"/>
              <a:buChar char="§"/>
            </a:pPr>
            <a:r>
              <a:rPr lang="en-US" sz="3200" dirty="0"/>
              <a:t>The Capacitor C0 is miller cap to separate two poles for securing phase     margin.</a:t>
            </a:r>
          </a:p>
          <a:p>
            <a:pPr marL="534010" indent="-534010" algn="just" latinLnBrk="0">
              <a:buFontTx/>
              <a:buChar char="-"/>
            </a:pPr>
            <a:endParaRPr lang="en-US" altLang="ko-KR" sz="3200" dirty="0"/>
          </a:p>
        </p:txBody>
      </p:sp>
      <p:sp>
        <p:nvSpPr>
          <p:cNvPr id="34" name="TextBox 33">
            <a:extLst>
              <a:ext uri="{FF2B5EF4-FFF2-40B4-BE49-F238E27FC236}">
                <a16:creationId xmlns:a16="http://schemas.microsoft.com/office/drawing/2014/main" id="{84705F59-5433-4FC4-8C3E-81377734A8E7}"/>
              </a:ext>
            </a:extLst>
          </p:cNvPr>
          <p:cNvSpPr txBox="1"/>
          <p:nvPr/>
        </p:nvSpPr>
        <p:spPr>
          <a:xfrm>
            <a:off x="1163726" y="38363152"/>
            <a:ext cx="12979659" cy="2554545"/>
          </a:xfrm>
          <a:prstGeom prst="rect">
            <a:avLst/>
          </a:prstGeom>
          <a:noFill/>
        </p:spPr>
        <p:txBody>
          <a:bodyPr wrap="square" rtlCol="0">
            <a:spAutoFit/>
          </a:bodyPr>
          <a:lstStyle/>
          <a:p>
            <a:pPr marL="534010" indent="-534010" algn="just" latinLnBrk="0">
              <a:buFont typeface="Wingdings" panose="05000000000000000000" pitchFamily="2" charset="2"/>
              <a:buChar char="§"/>
            </a:pPr>
            <a:r>
              <a:rPr lang="en-US" altLang="ko-KR" sz="3200" dirty="0"/>
              <a:t>Monte-Carlo simulations, particularly for amplifier, was performed and granted the circuit for process, voltage, and temperature (PVT) variations.</a:t>
            </a:r>
          </a:p>
          <a:p>
            <a:pPr marL="534010" indent="-534010" algn="just" latinLnBrk="0">
              <a:buFont typeface="Wingdings" panose="05000000000000000000" pitchFamily="2" charset="2"/>
              <a:buChar char="§"/>
            </a:pPr>
            <a:r>
              <a:rPr lang="en-US" altLang="ko-KR" sz="3200" dirty="0"/>
              <a:t>Finally, top-level verification including parasitic extraction was carried out after LVS, DRC for the entire design.</a:t>
            </a:r>
          </a:p>
          <a:p>
            <a:pPr marL="534010" indent="-534010" algn="just" latinLnBrk="0">
              <a:buFont typeface="Wingdings" panose="05000000000000000000" pitchFamily="2" charset="2"/>
              <a:buChar char="§"/>
            </a:pPr>
            <a:r>
              <a:rPr lang="en-US" altLang="ko-KR" sz="3200" dirty="0"/>
              <a:t>The chip area of the customized chip was </a:t>
            </a:r>
            <a:r>
              <a:rPr lang="en-US" sz="3200" dirty="0"/>
              <a:t>350μm x 580μm</a:t>
            </a:r>
            <a:endParaRPr lang="en-US" altLang="ko-KR" sz="3200" dirty="0"/>
          </a:p>
        </p:txBody>
      </p:sp>
      <p:sp>
        <p:nvSpPr>
          <p:cNvPr id="35" name="TextBox 34">
            <a:extLst>
              <a:ext uri="{FF2B5EF4-FFF2-40B4-BE49-F238E27FC236}">
                <a16:creationId xmlns:a16="http://schemas.microsoft.com/office/drawing/2014/main" id="{02C94ABA-31E4-4BE2-9D33-6B40F72AC2DB}"/>
              </a:ext>
            </a:extLst>
          </p:cNvPr>
          <p:cNvSpPr txBox="1"/>
          <p:nvPr/>
        </p:nvSpPr>
        <p:spPr>
          <a:xfrm>
            <a:off x="16303961" y="11563428"/>
            <a:ext cx="12979659" cy="5016758"/>
          </a:xfrm>
          <a:prstGeom prst="rect">
            <a:avLst/>
          </a:prstGeom>
          <a:noFill/>
        </p:spPr>
        <p:txBody>
          <a:bodyPr wrap="square" rtlCol="0">
            <a:spAutoFit/>
          </a:bodyPr>
          <a:lstStyle/>
          <a:p>
            <a:pPr marL="457200" indent="-457200" latinLnBrk="0">
              <a:buFont typeface="Wingdings" panose="05000000000000000000" pitchFamily="2" charset="2"/>
              <a:buChar char="q"/>
            </a:pPr>
            <a:r>
              <a:rPr lang="en-US" altLang="ko-KR" sz="3200" b="1" dirty="0"/>
              <a:t>Simulation Results</a:t>
            </a:r>
          </a:p>
          <a:p>
            <a:pPr marL="534010" indent="-534010" algn="just" latinLnBrk="0">
              <a:buFont typeface="Wingdings" panose="05000000000000000000" pitchFamily="2" charset="2"/>
              <a:buChar char="§"/>
            </a:pPr>
            <a:r>
              <a:rPr lang="en-US" sz="3200" dirty="0"/>
              <a:t>The amplifier design was carried out in standard 0.18 um CMOS                  technology with a 1.8 V supply voltage and 73μA current as biasing.</a:t>
            </a:r>
          </a:p>
          <a:p>
            <a:pPr marL="534010" indent="-534010" algn="just" latinLnBrk="0">
              <a:buFont typeface="Wingdings" panose="05000000000000000000" pitchFamily="2" charset="2"/>
              <a:buChar char="§"/>
            </a:pPr>
            <a:r>
              <a:rPr lang="en-US" sz="3200" dirty="0"/>
              <a:t>The voltage gain of 80.2 </a:t>
            </a:r>
            <a:r>
              <a:rPr lang="en-US" sz="3200" dirty="0" err="1"/>
              <a:t>dB.</a:t>
            </a:r>
            <a:r>
              <a:rPr lang="en-US" sz="3200" dirty="0"/>
              <a:t> 21.6 MHz unity gain bandwidth, and </a:t>
            </a:r>
            <a:r>
              <a:rPr lang="en-US" altLang="ko-KR" sz="3200" dirty="0"/>
              <a:t>107 mV ~3.282 V swing range</a:t>
            </a:r>
            <a:r>
              <a:rPr lang="ko-KR" altLang="en-US" sz="3200" dirty="0"/>
              <a:t> </a:t>
            </a:r>
            <a:r>
              <a:rPr lang="en-US" sz="3200" dirty="0"/>
              <a:t>was achieved.</a:t>
            </a:r>
          </a:p>
          <a:p>
            <a:pPr marL="534010" indent="-534010" algn="just" latinLnBrk="0">
              <a:buFont typeface="Wingdings" panose="05000000000000000000" pitchFamily="2" charset="2"/>
              <a:buChar char="§"/>
            </a:pPr>
            <a:r>
              <a:rPr lang="en-US" sz="3200" dirty="0"/>
              <a:t>Common Mode Rejection Ratio (CMRR) was measured 70.3 dB  while        Power supply Rejection Ration (PSRR) was 83.8 dB and 74.0dB for PSRR+ and PSRR- respectively.</a:t>
            </a:r>
          </a:p>
          <a:p>
            <a:pPr marL="534010" indent="-534010" algn="just" latinLnBrk="0">
              <a:buFont typeface="Wingdings" panose="05000000000000000000" pitchFamily="2" charset="2"/>
              <a:buChar char="§"/>
            </a:pPr>
            <a:r>
              <a:rPr lang="en-US" sz="3200" dirty="0"/>
              <a:t>Total Power consumption of pre-amplifier was 9.8 </a:t>
            </a:r>
            <a:r>
              <a:rPr lang="en-US" sz="3200" dirty="0" err="1"/>
              <a:t>mW</a:t>
            </a:r>
            <a:endParaRPr lang="en-US" sz="3200" dirty="0"/>
          </a:p>
          <a:p>
            <a:pPr marL="534010" indent="-534010" algn="just" latinLnBrk="0">
              <a:buFontTx/>
              <a:buChar char="-"/>
            </a:pPr>
            <a:endParaRPr lang="en-US" altLang="ko-KR" sz="3200" dirty="0"/>
          </a:p>
        </p:txBody>
      </p:sp>
      <p:grpSp>
        <p:nvGrpSpPr>
          <p:cNvPr id="36" name="그룹 35">
            <a:extLst>
              <a:ext uri="{FF2B5EF4-FFF2-40B4-BE49-F238E27FC236}">
                <a16:creationId xmlns:a16="http://schemas.microsoft.com/office/drawing/2014/main" id="{D1BA6CEE-C60A-41D6-8E93-8CC1DBCCAF8F}"/>
              </a:ext>
            </a:extLst>
          </p:cNvPr>
          <p:cNvGrpSpPr/>
          <p:nvPr/>
        </p:nvGrpSpPr>
        <p:grpSpPr>
          <a:xfrm>
            <a:off x="3734272" y="26345056"/>
            <a:ext cx="5941903" cy="4736469"/>
            <a:chOff x="0" y="0"/>
            <a:chExt cx="4583719" cy="4183976"/>
          </a:xfrm>
        </p:grpSpPr>
        <p:cxnSp>
          <p:nvCxnSpPr>
            <p:cNvPr id="37" name="직선 연결선 36">
              <a:extLst>
                <a:ext uri="{FF2B5EF4-FFF2-40B4-BE49-F238E27FC236}">
                  <a16:creationId xmlns:a16="http://schemas.microsoft.com/office/drawing/2014/main" id="{5531928F-9C6B-4A8C-96DC-E4B7840293CD}"/>
                </a:ext>
              </a:extLst>
            </p:cNvPr>
            <p:cNvCxnSpPr/>
            <p:nvPr/>
          </p:nvCxnSpPr>
          <p:spPr>
            <a:xfrm flipH="1">
              <a:off x="1386142" y="242393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29BC4D7F-7035-4309-BD39-7F5757D6D332}"/>
                </a:ext>
              </a:extLst>
            </p:cNvPr>
            <p:cNvCxnSpPr/>
            <p:nvPr/>
          </p:nvCxnSpPr>
          <p:spPr>
            <a:xfrm>
              <a:off x="1391534" y="242289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id="{9A11423D-2C8B-47A8-A106-04DC7CB8A28F}"/>
                </a:ext>
              </a:extLst>
            </p:cNvPr>
            <p:cNvCxnSpPr/>
            <p:nvPr/>
          </p:nvCxnSpPr>
          <p:spPr>
            <a:xfrm flipH="1">
              <a:off x="1386142" y="2783777"/>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DE42BB58-C4F3-45B1-9C02-653FC0118979}"/>
                </a:ext>
              </a:extLst>
            </p:cNvPr>
            <p:cNvCxnSpPr/>
            <p:nvPr/>
          </p:nvCxnSpPr>
          <p:spPr>
            <a:xfrm>
              <a:off x="1585912" y="2774301"/>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883F6DF7-2F98-4147-AF2F-DD4EBAB4C045}"/>
                </a:ext>
              </a:extLst>
            </p:cNvPr>
            <p:cNvCxnSpPr/>
            <p:nvPr/>
          </p:nvCxnSpPr>
          <p:spPr>
            <a:xfrm>
              <a:off x="1590650" y="2215253"/>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160E91A9-8021-4A38-AAB8-D5CDB6D3F5E3}"/>
                </a:ext>
              </a:extLst>
            </p:cNvPr>
            <p:cNvCxnSpPr/>
            <p:nvPr/>
          </p:nvCxnSpPr>
          <p:spPr>
            <a:xfrm>
              <a:off x="1328981" y="242289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직선 연결선 42">
              <a:extLst>
                <a:ext uri="{FF2B5EF4-FFF2-40B4-BE49-F238E27FC236}">
                  <a16:creationId xmlns:a16="http://schemas.microsoft.com/office/drawing/2014/main" id="{FCFA3ABB-DDB3-4024-AEFD-08923524D8B3}"/>
                </a:ext>
              </a:extLst>
            </p:cNvPr>
            <p:cNvCxnSpPr/>
            <p:nvPr/>
          </p:nvCxnSpPr>
          <p:spPr>
            <a:xfrm flipH="1">
              <a:off x="1118874" y="260737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직선 연결선 43">
              <a:extLst>
                <a:ext uri="{FF2B5EF4-FFF2-40B4-BE49-F238E27FC236}">
                  <a16:creationId xmlns:a16="http://schemas.microsoft.com/office/drawing/2014/main" id="{7BCE44CD-3D78-4EE2-BB20-BDD134702B9F}"/>
                </a:ext>
              </a:extLst>
            </p:cNvPr>
            <p:cNvCxnSpPr/>
            <p:nvPr/>
          </p:nvCxnSpPr>
          <p:spPr>
            <a:xfrm flipH="1">
              <a:off x="2647661" y="2402690"/>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FF495FF4-BDB8-47D0-98FF-30BB02DB664B}"/>
                </a:ext>
              </a:extLst>
            </p:cNvPr>
            <p:cNvCxnSpPr/>
            <p:nvPr/>
          </p:nvCxnSpPr>
          <p:spPr>
            <a:xfrm>
              <a:off x="2918372" y="2401654"/>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직선 연결선 45">
              <a:extLst>
                <a:ext uri="{FF2B5EF4-FFF2-40B4-BE49-F238E27FC236}">
                  <a16:creationId xmlns:a16="http://schemas.microsoft.com/office/drawing/2014/main" id="{9AA6F2EC-103F-4806-B4C6-ED8F3BCF667D}"/>
                </a:ext>
              </a:extLst>
            </p:cNvPr>
            <p:cNvCxnSpPr/>
            <p:nvPr/>
          </p:nvCxnSpPr>
          <p:spPr>
            <a:xfrm flipH="1">
              <a:off x="2647661" y="2762533"/>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직선 연결선 46">
              <a:extLst>
                <a:ext uri="{FF2B5EF4-FFF2-40B4-BE49-F238E27FC236}">
                  <a16:creationId xmlns:a16="http://schemas.microsoft.com/office/drawing/2014/main" id="{F93BE265-6261-45E5-BF0E-41CA22821581}"/>
                </a:ext>
              </a:extLst>
            </p:cNvPr>
            <p:cNvCxnSpPr/>
            <p:nvPr/>
          </p:nvCxnSpPr>
          <p:spPr>
            <a:xfrm>
              <a:off x="2658473" y="2766364"/>
              <a:ext cx="0" cy="2284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986EED4F-0EC3-4DCB-8EE3-5E6CE4DDF4F4}"/>
                </a:ext>
              </a:extLst>
            </p:cNvPr>
            <p:cNvCxnSpPr>
              <a:cxnSpLocks/>
            </p:cNvCxnSpPr>
            <p:nvPr/>
          </p:nvCxnSpPr>
          <p:spPr>
            <a:xfrm>
              <a:off x="2642923" y="1175821"/>
              <a:ext cx="10812" cy="12341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92DFE684-A07F-4C32-B3B7-58F5780C7630}"/>
                </a:ext>
              </a:extLst>
            </p:cNvPr>
            <p:cNvCxnSpPr/>
            <p:nvPr/>
          </p:nvCxnSpPr>
          <p:spPr>
            <a:xfrm>
              <a:off x="2855819" y="2401654"/>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ED0139EF-A7A3-47FC-A46D-E75F2E7C3B91}"/>
                </a:ext>
              </a:extLst>
            </p:cNvPr>
            <p:cNvCxnSpPr/>
            <p:nvPr/>
          </p:nvCxnSpPr>
          <p:spPr>
            <a:xfrm flipH="1">
              <a:off x="2918372" y="257665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직선 연결선 50">
              <a:extLst>
                <a:ext uri="{FF2B5EF4-FFF2-40B4-BE49-F238E27FC236}">
                  <a16:creationId xmlns:a16="http://schemas.microsoft.com/office/drawing/2014/main" id="{E77C6622-3AF6-4D19-A1F8-D216551BFE26}"/>
                </a:ext>
              </a:extLst>
            </p:cNvPr>
            <p:cNvCxnSpPr/>
            <p:nvPr/>
          </p:nvCxnSpPr>
          <p:spPr>
            <a:xfrm flipH="1">
              <a:off x="3797011" y="1246433"/>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E4600E23-B13B-4FAD-A0A5-4142895ED9C3}"/>
                </a:ext>
              </a:extLst>
            </p:cNvPr>
            <p:cNvCxnSpPr/>
            <p:nvPr/>
          </p:nvCxnSpPr>
          <p:spPr>
            <a:xfrm>
              <a:off x="3802403" y="1245397"/>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6A83627F-3A38-48DA-8A8F-B6DF78D844E9}"/>
                </a:ext>
              </a:extLst>
            </p:cNvPr>
            <p:cNvCxnSpPr/>
            <p:nvPr/>
          </p:nvCxnSpPr>
          <p:spPr>
            <a:xfrm flipH="1">
              <a:off x="3797011" y="1606276"/>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16B858EA-9B64-4620-A49D-BE88ACB66F8C}"/>
                </a:ext>
              </a:extLst>
            </p:cNvPr>
            <p:cNvCxnSpPr>
              <a:cxnSpLocks/>
            </p:cNvCxnSpPr>
            <p:nvPr/>
          </p:nvCxnSpPr>
          <p:spPr>
            <a:xfrm>
              <a:off x="4006257" y="1606276"/>
              <a:ext cx="5443" cy="1387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A6608C05-77B7-467C-B445-CB675E09D0E1}"/>
                </a:ext>
              </a:extLst>
            </p:cNvPr>
            <p:cNvCxnSpPr>
              <a:cxnSpLocks/>
            </p:cNvCxnSpPr>
            <p:nvPr/>
          </p:nvCxnSpPr>
          <p:spPr>
            <a:xfrm>
              <a:off x="4006257" y="623871"/>
              <a:ext cx="0" cy="621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D6E4F9CF-3EE5-45DB-A112-97365A0D193C}"/>
                </a:ext>
              </a:extLst>
            </p:cNvPr>
            <p:cNvCxnSpPr/>
            <p:nvPr/>
          </p:nvCxnSpPr>
          <p:spPr>
            <a:xfrm>
              <a:off x="3739850" y="1245397"/>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직선 연결선 58">
              <a:extLst>
                <a:ext uri="{FF2B5EF4-FFF2-40B4-BE49-F238E27FC236}">
                  <a16:creationId xmlns:a16="http://schemas.microsoft.com/office/drawing/2014/main" id="{0B98C541-CEA5-4733-9B6B-39A8635AE8A0}"/>
                </a:ext>
              </a:extLst>
            </p:cNvPr>
            <p:cNvCxnSpPr>
              <a:cxnSpLocks/>
            </p:cNvCxnSpPr>
            <p:nvPr/>
          </p:nvCxnSpPr>
          <p:spPr>
            <a:xfrm flipH="1">
              <a:off x="2642923" y="1439314"/>
              <a:ext cx="10417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직선 연결선 71">
              <a:extLst>
                <a:ext uri="{FF2B5EF4-FFF2-40B4-BE49-F238E27FC236}">
                  <a16:creationId xmlns:a16="http://schemas.microsoft.com/office/drawing/2014/main" id="{77134C61-3785-48AB-80D8-AFCB92CB4424}"/>
                </a:ext>
              </a:extLst>
            </p:cNvPr>
            <p:cNvCxnSpPr/>
            <p:nvPr/>
          </p:nvCxnSpPr>
          <p:spPr>
            <a:xfrm flipH="1">
              <a:off x="1588739" y="84319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a:extLst>
                <a:ext uri="{FF2B5EF4-FFF2-40B4-BE49-F238E27FC236}">
                  <a16:creationId xmlns:a16="http://schemas.microsoft.com/office/drawing/2014/main" id="{8BF56EF4-B167-4F1D-83C3-D545284454AA}"/>
                </a:ext>
              </a:extLst>
            </p:cNvPr>
            <p:cNvCxnSpPr/>
            <p:nvPr/>
          </p:nvCxnSpPr>
          <p:spPr>
            <a:xfrm>
              <a:off x="1859450" y="84215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직선 연결선 74">
              <a:extLst>
                <a:ext uri="{FF2B5EF4-FFF2-40B4-BE49-F238E27FC236}">
                  <a16:creationId xmlns:a16="http://schemas.microsoft.com/office/drawing/2014/main" id="{0B03C38C-19BB-4D36-958F-A6C07A512521}"/>
                </a:ext>
              </a:extLst>
            </p:cNvPr>
            <p:cNvCxnSpPr/>
            <p:nvPr/>
          </p:nvCxnSpPr>
          <p:spPr>
            <a:xfrm flipH="1">
              <a:off x="1588739" y="1203037"/>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1419CFDE-9E8A-4D3E-98FD-B95EFE568CFA}"/>
                </a:ext>
              </a:extLst>
            </p:cNvPr>
            <p:cNvCxnSpPr>
              <a:cxnSpLocks/>
            </p:cNvCxnSpPr>
            <p:nvPr/>
          </p:nvCxnSpPr>
          <p:spPr>
            <a:xfrm flipH="1">
              <a:off x="1588739" y="1203037"/>
              <a:ext cx="10812" cy="10569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DF9AE0EE-8614-4FA3-ABDF-A88BE14C262A}"/>
                </a:ext>
              </a:extLst>
            </p:cNvPr>
            <p:cNvCxnSpPr/>
            <p:nvPr/>
          </p:nvCxnSpPr>
          <p:spPr>
            <a:xfrm>
              <a:off x="1599551" y="638066"/>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659CA088-BAF1-4833-A2F3-516B8BEC4F6E}"/>
                </a:ext>
              </a:extLst>
            </p:cNvPr>
            <p:cNvCxnSpPr/>
            <p:nvPr/>
          </p:nvCxnSpPr>
          <p:spPr>
            <a:xfrm>
              <a:off x="1796897" y="842158"/>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C8B4991E-8868-4F90-8FAA-E18B52ECE23F}"/>
                </a:ext>
              </a:extLst>
            </p:cNvPr>
            <p:cNvCxnSpPr/>
            <p:nvPr/>
          </p:nvCxnSpPr>
          <p:spPr>
            <a:xfrm flipH="1">
              <a:off x="1907058" y="1017158"/>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타원 79">
              <a:extLst>
                <a:ext uri="{FF2B5EF4-FFF2-40B4-BE49-F238E27FC236}">
                  <a16:creationId xmlns:a16="http://schemas.microsoft.com/office/drawing/2014/main" id="{90675A1D-6C30-48BA-94C5-D7DF3473E3C5}"/>
                </a:ext>
              </a:extLst>
            </p:cNvPr>
            <p:cNvSpPr/>
            <p:nvPr/>
          </p:nvSpPr>
          <p:spPr>
            <a:xfrm>
              <a:off x="3629485" y="1369071"/>
              <a:ext cx="110365" cy="1137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sp>
          <p:nvSpPr>
            <p:cNvPr id="81" name="타원 80">
              <a:extLst>
                <a:ext uri="{FF2B5EF4-FFF2-40B4-BE49-F238E27FC236}">
                  <a16:creationId xmlns:a16="http://schemas.microsoft.com/office/drawing/2014/main" id="{0D985922-05D4-4661-B61E-9B5EC6A351D1}"/>
                </a:ext>
              </a:extLst>
            </p:cNvPr>
            <p:cNvSpPr/>
            <p:nvPr/>
          </p:nvSpPr>
          <p:spPr>
            <a:xfrm>
              <a:off x="1851876" y="960304"/>
              <a:ext cx="110365" cy="1137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82" name="직선 연결선 81">
              <a:extLst>
                <a:ext uri="{FF2B5EF4-FFF2-40B4-BE49-F238E27FC236}">
                  <a16:creationId xmlns:a16="http://schemas.microsoft.com/office/drawing/2014/main" id="{0E796F39-D1E9-4A40-B891-841A1A4476AB}"/>
                </a:ext>
              </a:extLst>
            </p:cNvPr>
            <p:cNvCxnSpPr/>
            <p:nvPr/>
          </p:nvCxnSpPr>
          <p:spPr>
            <a:xfrm flipH="1">
              <a:off x="2438891" y="820716"/>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1067649C-7BDF-4094-8321-5F131B4E2185}"/>
                </a:ext>
              </a:extLst>
            </p:cNvPr>
            <p:cNvCxnSpPr/>
            <p:nvPr/>
          </p:nvCxnSpPr>
          <p:spPr>
            <a:xfrm>
              <a:off x="2444283" y="819680"/>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C84436F8-1AAF-4547-A1E7-F9CF7B1688D9}"/>
                </a:ext>
              </a:extLst>
            </p:cNvPr>
            <p:cNvCxnSpPr/>
            <p:nvPr/>
          </p:nvCxnSpPr>
          <p:spPr>
            <a:xfrm flipH="1">
              <a:off x="2438891" y="1180559"/>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4F974A60-8838-4B49-80C9-AC7B6A050664}"/>
                </a:ext>
              </a:extLst>
            </p:cNvPr>
            <p:cNvCxnSpPr/>
            <p:nvPr/>
          </p:nvCxnSpPr>
          <p:spPr>
            <a:xfrm>
              <a:off x="2648137" y="623871"/>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CD854D12-CFEE-4FB9-B158-485EC5B201CA}"/>
                </a:ext>
              </a:extLst>
            </p:cNvPr>
            <p:cNvCxnSpPr/>
            <p:nvPr/>
          </p:nvCxnSpPr>
          <p:spPr>
            <a:xfrm>
              <a:off x="2381730" y="819680"/>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직선 연결선 88">
              <a:extLst>
                <a:ext uri="{FF2B5EF4-FFF2-40B4-BE49-F238E27FC236}">
                  <a16:creationId xmlns:a16="http://schemas.microsoft.com/office/drawing/2014/main" id="{9D02371B-DC9F-4A0F-A814-8B97A4020B7C}"/>
                </a:ext>
              </a:extLst>
            </p:cNvPr>
            <p:cNvCxnSpPr/>
            <p:nvPr/>
          </p:nvCxnSpPr>
          <p:spPr>
            <a:xfrm flipH="1">
              <a:off x="2116440" y="1023122"/>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타원 91">
              <a:extLst>
                <a:ext uri="{FF2B5EF4-FFF2-40B4-BE49-F238E27FC236}">
                  <a16:creationId xmlns:a16="http://schemas.microsoft.com/office/drawing/2014/main" id="{DD942739-6278-4579-95CA-3E8372AE1098}"/>
                </a:ext>
              </a:extLst>
            </p:cNvPr>
            <p:cNvSpPr/>
            <p:nvPr/>
          </p:nvSpPr>
          <p:spPr>
            <a:xfrm>
              <a:off x="2271365" y="952879"/>
              <a:ext cx="110365" cy="1137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93" name="직선 연결선 92">
              <a:extLst>
                <a:ext uri="{FF2B5EF4-FFF2-40B4-BE49-F238E27FC236}">
                  <a16:creationId xmlns:a16="http://schemas.microsoft.com/office/drawing/2014/main" id="{A2E0FA79-B567-4D82-A0B5-AB6F94FB2083}"/>
                </a:ext>
              </a:extLst>
            </p:cNvPr>
            <p:cNvCxnSpPr>
              <a:cxnSpLocks/>
            </p:cNvCxnSpPr>
            <p:nvPr/>
          </p:nvCxnSpPr>
          <p:spPr>
            <a:xfrm>
              <a:off x="2116440" y="1023122"/>
              <a:ext cx="0" cy="57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4F7A0EC5-E37F-42CA-A3F9-A96F97FD52E5}"/>
                </a:ext>
              </a:extLst>
            </p:cNvPr>
            <p:cNvCxnSpPr/>
            <p:nvPr/>
          </p:nvCxnSpPr>
          <p:spPr>
            <a:xfrm flipH="1">
              <a:off x="1599354" y="1588434"/>
              <a:ext cx="5201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D77491CC-AB7E-4B2E-B64E-C38B4D2375AE}"/>
                </a:ext>
              </a:extLst>
            </p:cNvPr>
            <p:cNvCxnSpPr/>
            <p:nvPr/>
          </p:nvCxnSpPr>
          <p:spPr>
            <a:xfrm flipH="1">
              <a:off x="1907058" y="3192251"/>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2CD3061C-8C63-45AD-B7A0-51629B183DFA}"/>
                </a:ext>
              </a:extLst>
            </p:cNvPr>
            <p:cNvCxnSpPr/>
            <p:nvPr/>
          </p:nvCxnSpPr>
          <p:spPr>
            <a:xfrm>
              <a:off x="1912450" y="3191215"/>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D9CC5D94-EF76-4688-8E85-74BBF319ACFA}"/>
                </a:ext>
              </a:extLst>
            </p:cNvPr>
            <p:cNvCxnSpPr/>
            <p:nvPr/>
          </p:nvCxnSpPr>
          <p:spPr>
            <a:xfrm flipH="1">
              <a:off x="1907058" y="355209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C9E115DE-B1F5-42D2-877A-B9F2EE5970EF}"/>
                </a:ext>
              </a:extLst>
            </p:cNvPr>
            <p:cNvCxnSpPr>
              <a:cxnSpLocks/>
            </p:cNvCxnSpPr>
            <p:nvPr/>
          </p:nvCxnSpPr>
          <p:spPr>
            <a:xfrm flipH="1">
              <a:off x="2106828" y="3542569"/>
              <a:ext cx="1" cy="492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EE484D22-3DD1-4334-94E6-00520DA7A021}"/>
                </a:ext>
              </a:extLst>
            </p:cNvPr>
            <p:cNvCxnSpPr/>
            <p:nvPr/>
          </p:nvCxnSpPr>
          <p:spPr>
            <a:xfrm>
              <a:off x="2111566" y="2983570"/>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직선 연결선 99">
              <a:extLst>
                <a:ext uri="{FF2B5EF4-FFF2-40B4-BE49-F238E27FC236}">
                  <a16:creationId xmlns:a16="http://schemas.microsoft.com/office/drawing/2014/main" id="{C83F181C-075F-4957-B6DC-8890F2EAA40E}"/>
                </a:ext>
              </a:extLst>
            </p:cNvPr>
            <p:cNvCxnSpPr/>
            <p:nvPr/>
          </p:nvCxnSpPr>
          <p:spPr>
            <a:xfrm>
              <a:off x="1849897" y="3191215"/>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직선 연결선 100">
              <a:extLst>
                <a:ext uri="{FF2B5EF4-FFF2-40B4-BE49-F238E27FC236}">
                  <a16:creationId xmlns:a16="http://schemas.microsoft.com/office/drawing/2014/main" id="{23258FC4-BCE1-45C2-A49A-56A1C03C21A6}"/>
                </a:ext>
              </a:extLst>
            </p:cNvPr>
            <p:cNvCxnSpPr>
              <a:cxnSpLocks/>
            </p:cNvCxnSpPr>
            <p:nvPr/>
          </p:nvCxnSpPr>
          <p:spPr>
            <a:xfrm flipH="1">
              <a:off x="667634" y="3375691"/>
              <a:ext cx="1182266" cy="2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직선 연결선 101">
              <a:extLst>
                <a:ext uri="{FF2B5EF4-FFF2-40B4-BE49-F238E27FC236}">
                  <a16:creationId xmlns:a16="http://schemas.microsoft.com/office/drawing/2014/main" id="{1E2771BC-E72B-47D6-8AC5-D991B9A0CD30}"/>
                </a:ext>
              </a:extLst>
            </p:cNvPr>
            <p:cNvCxnSpPr>
              <a:cxnSpLocks/>
            </p:cNvCxnSpPr>
            <p:nvPr/>
          </p:nvCxnSpPr>
          <p:spPr>
            <a:xfrm>
              <a:off x="1585912" y="2978830"/>
              <a:ext cx="1067823" cy="15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직선 연결선 102">
              <a:extLst>
                <a:ext uri="{FF2B5EF4-FFF2-40B4-BE49-F238E27FC236}">
                  <a16:creationId xmlns:a16="http://schemas.microsoft.com/office/drawing/2014/main" id="{CA286C97-1A4B-4D93-BB0B-CCC932411466}"/>
                </a:ext>
              </a:extLst>
            </p:cNvPr>
            <p:cNvCxnSpPr/>
            <p:nvPr/>
          </p:nvCxnSpPr>
          <p:spPr>
            <a:xfrm flipH="1">
              <a:off x="3811118" y="3187512"/>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직선 연결선 103">
              <a:extLst>
                <a:ext uri="{FF2B5EF4-FFF2-40B4-BE49-F238E27FC236}">
                  <a16:creationId xmlns:a16="http://schemas.microsoft.com/office/drawing/2014/main" id="{E8DC2008-0C81-4726-A03A-38E6BF1FD6FD}"/>
                </a:ext>
              </a:extLst>
            </p:cNvPr>
            <p:cNvCxnSpPr/>
            <p:nvPr/>
          </p:nvCxnSpPr>
          <p:spPr>
            <a:xfrm>
              <a:off x="3816510" y="3186476"/>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직선 연결선 104">
              <a:extLst>
                <a:ext uri="{FF2B5EF4-FFF2-40B4-BE49-F238E27FC236}">
                  <a16:creationId xmlns:a16="http://schemas.microsoft.com/office/drawing/2014/main" id="{1E6558D8-5F0A-43A1-B5D4-06F3709D5510}"/>
                </a:ext>
              </a:extLst>
            </p:cNvPr>
            <p:cNvCxnSpPr/>
            <p:nvPr/>
          </p:nvCxnSpPr>
          <p:spPr>
            <a:xfrm flipH="1">
              <a:off x="3811118" y="3547355"/>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952FBBF7-D568-4CCB-89DE-63C775FEDEA0}"/>
                </a:ext>
              </a:extLst>
            </p:cNvPr>
            <p:cNvCxnSpPr/>
            <p:nvPr/>
          </p:nvCxnSpPr>
          <p:spPr>
            <a:xfrm>
              <a:off x="4010888" y="3547355"/>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직선 연결선 106">
              <a:extLst>
                <a:ext uri="{FF2B5EF4-FFF2-40B4-BE49-F238E27FC236}">
                  <a16:creationId xmlns:a16="http://schemas.microsoft.com/office/drawing/2014/main" id="{58300EAF-1834-4265-8297-7F513649FC4E}"/>
                </a:ext>
              </a:extLst>
            </p:cNvPr>
            <p:cNvCxnSpPr/>
            <p:nvPr/>
          </p:nvCxnSpPr>
          <p:spPr>
            <a:xfrm>
              <a:off x="4015626" y="2978831"/>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직선 연결선 107">
              <a:extLst>
                <a:ext uri="{FF2B5EF4-FFF2-40B4-BE49-F238E27FC236}">
                  <a16:creationId xmlns:a16="http://schemas.microsoft.com/office/drawing/2014/main" id="{FEDCA2BC-6A72-4009-A65A-C4FCF0E53E6B}"/>
                </a:ext>
              </a:extLst>
            </p:cNvPr>
            <p:cNvCxnSpPr/>
            <p:nvPr/>
          </p:nvCxnSpPr>
          <p:spPr>
            <a:xfrm>
              <a:off x="3753957" y="3186476"/>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직선 연결선 108">
              <a:extLst>
                <a:ext uri="{FF2B5EF4-FFF2-40B4-BE49-F238E27FC236}">
                  <a16:creationId xmlns:a16="http://schemas.microsoft.com/office/drawing/2014/main" id="{955F05CD-CFCE-48A7-A746-8A63318E06CA}"/>
                </a:ext>
              </a:extLst>
            </p:cNvPr>
            <p:cNvCxnSpPr>
              <a:cxnSpLocks/>
            </p:cNvCxnSpPr>
            <p:nvPr/>
          </p:nvCxnSpPr>
          <p:spPr>
            <a:xfrm flipH="1">
              <a:off x="1796897" y="3370952"/>
              <a:ext cx="1947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직선 연결선 109">
              <a:extLst>
                <a:ext uri="{FF2B5EF4-FFF2-40B4-BE49-F238E27FC236}">
                  <a16:creationId xmlns:a16="http://schemas.microsoft.com/office/drawing/2014/main" id="{2D87469C-CA07-4B58-B338-0E691099F874}"/>
                </a:ext>
              </a:extLst>
            </p:cNvPr>
            <p:cNvCxnSpPr>
              <a:cxnSpLocks/>
            </p:cNvCxnSpPr>
            <p:nvPr/>
          </p:nvCxnSpPr>
          <p:spPr>
            <a:xfrm flipV="1">
              <a:off x="1588871" y="623871"/>
              <a:ext cx="2417386" cy="8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직선 연결선 110">
              <a:extLst>
                <a:ext uri="{FF2B5EF4-FFF2-40B4-BE49-F238E27FC236}">
                  <a16:creationId xmlns:a16="http://schemas.microsoft.com/office/drawing/2014/main" id="{BA25547B-E328-47BC-8043-9164F1F28AA6}"/>
                </a:ext>
              </a:extLst>
            </p:cNvPr>
            <p:cNvCxnSpPr/>
            <p:nvPr/>
          </p:nvCxnSpPr>
          <p:spPr>
            <a:xfrm>
              <a:off x="2106828" y="264291"/>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직선 연결선 111">
              <a:extLst>
                <a:ext uri="{FF2B5EF4-FFF2-40B4-BE49-F238E27FC236}">
                  <a16:creationId xmlns:a16="http://schemas.microsoft.com/office/drawing/2014/main" id="{9E62B38E-3943-4BF7-BE76-91889DFDF087}"/>
                </a:ext>
              </a:extLst>
            </p:cNvPr>
            <p:cNvCxnSpPr/>
            <p:nvPr/>
          </p:nvCxnSpPr>
          <p:spPr>
            <a:xfrm flipH="1">
              <a:off x="2011386" y="262714"/>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직선 연결선 112">
              <a:extLst>
                <a:ext uri="{FF2B5EF4-FFF2-40B4-BE49-F238E27FC236}">
                  <a16:creationId xmlns:a16="http://schemas.microsoft.com/office/drawing/2014/main" id="{DC4D1627-4F65-4009-9BAB-A6DCB7602764}"/>
                </a:ext>
              </a:extLst>
            </p:cNvPr>
            <p:cNvCxnSpPr/>
            <p:nvPr/>
          </p:nvCxnSpPr>
          <p:spPr>
            <a:xfrm flipH="1">
              <a:off x="395542" y="3195459"/>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직선 연결선 113">
              <a:extLst>
                <a:ext uri="{FF2B5EF4-FFF2-40B4-BE49-F238E27FC236}">
                  <a16:creationId xmlns:a16="http://schemas.microsoft.com/office/drawing/2014/main" id="{6EF0AF52-9D11-4A90-B087-3993998EC404}"/>
                </a:ext>
              </a:extLst>
            </p:cNvPr>
            <p:cNvCxnSpPr/>
            <p:nvPr/>
          </p:nvCxnSpPr>
          <p:spPr>
            <a:xfrm>
              <a:off x="667634" y="3194423"/>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직선 연결선 114">
              <a:extLst>
                <a:ext uri="{FF2B5EF4-FFF2-40B4-BE49-F238E27FC236}">
                  <a16:creationId xmlns:a16="http://schemas.microsoft.com/office/drawing/2014/main" id="{4D51DCC3-3B6B-4138-9D6F-22DB8B166D52}"/>
                </a:ext>
              </a:extLst>
            </p:cNvPr>
            <p:cNvCxnSpPr/>
            <p:nvPr/>
          </p:nvCxnSpPr>
          <p:spPr>
            <a:xfrm flipH="1">
              <a:off x="386017" y="3555302"/>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직선 연결선 115">
              <a:extLst>
                <a:ext uri="{FF2B5EF4-FFF2-40B4-BE49-F238E27FC236}">
                  <a16:creationId xmlns:a16="http://schemas.microsoft.com/office/drawing/2014/main" id="{EB7D3FBC-1FF5-49E7-B083-6DDC58DFA2A6}"/>
                </a:ext>
              </a:extLst>
            </p:cNvPr>
            <p:cNvCxnSpPr/>
            <p:nvPr/>
          </p:nvCxnSpPr>
          <p:spPr>
            <a:xfrm>
              <a:off x="395287" y="3545826"/>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85E3CDA5-83E6-48E9-BC30-67DD06DB9201}"/>
                </a:ext>
              </a:extLst>
            </p:cNvPr>
            <p:cNvCxnSpPr/>
            <p:nvPr/>
          </p:nvCxnSpPr>
          <p:spPr>
            <a:xfrm>
              <a:off x="400025" y="2986778"/>
              <a:ext cx="0" cy="207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직선 연결선 117">
              <a:extLst>
                <a:ext uri="{FF2B5EF4-FFF2-40B4-BE49-F238E27FC236}">
                  <a16:creationId xmlns:a16="http://schemas.microsoft.com/office/drawing/2014/main" id="{28BCFA2A-90E9-4060-B7A6-D3FDBA266C64}"/>
                </a:ext>
              </a:extLst>
            </p:cNvPr>
            <p:cNvCxnSpPr/>
            <p:nvPr/>
          </p:nvCxnSpPr>
          <p:spPr>
            <a:xfrm>
              <a:off x="605081" y="3194423"/>
              <a:ext cx="0" cy="367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직선 연결선 118">
              <a:extLst>
                <a:ext uri="{FF2B5EF4-FFF2-40B4-BE49-F238E27FC236}">
                  <a16:creationId xmlns:a16="http://schemas.microsoft.com/office/drawing/2014/main" id="{C018BA19-3363-4B28-8B64-A2F2F4C038FA}"/>
                </a:ext>
              </a:extLst>
            </p:cNvPr>
            <p:cNvCxnSpPr>
              <a:cxnSpLocks/>
            </p:cNvCxnSpPr>
            <p:nvPr/>
          </p:nvCxnSpPr>
          <p:spPr>
            <a:xfrm>
              <a:off x="3128479" y="1439314"/>
              <a:ext cx="0" cy="563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92283519-1762-4C1C-B488-91C162AC9C9E}"/>
                </a:ext>
              </a:extLst>
            </p:cNvPr>
            <p:cNvCxnSpPr>
              <a:cxnSpLocks/>
            </p:cNvCxnSpPr>
            <p:nvPr/>
          </p:nvCxnSpPr>
          <p:spPr>
            <a:xfrm>
              <a:off x="3345469" y="1869141"/>
              <a:ext cx="0" cy="22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원호 120">
              <a:extLst>
                <a:ext uri="{FF2B5EF4-FFF2-40B4-BE49-F238E27FC236}">
                  <a16:creationId xmlns:a16="http://schemas.microsoft.com/office/drawing/2014/main" id="{B104380A-FA23-465A-ADBD-49F5CD3EA2C4}"/>
                </a:ext>
              </a:extLst>
            </p:cNvPr>
            <p:cNvSpPr/>
            <p:nvPr/>
          </p:nvSpPr>
          <p:spPr>
            <a:xfrm rot="10800000">
              <a:off x="3442648" y="1865502"/>
              <a:ext cx="61998" cy="243207"/>
            </a:xfrm>
            <a:prstGeom prst="arc">
              <a:avLst>
                <a:gd name="adj1" fmla="val 16200000"/>
                <a:gd name="adj2" fmla="val 549050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122" name="직선 연결선 121">
              <a:extLst>
                <a:ext uri="{FF2B5EF4-FFF2-40B4-BE49-F238E27FC236}">
                  <a16:creationId xmlns:a16="http://schemas.microsoft.com/office/drawing/2014/main" id="{BC92E9E4-7E3E-4129-9F2C-4FA4E641917F}"/>
                </a:ext>
              </a:extLst>
            </p:cNvPr>
            <p:cNvCxnSpPr/>
            <p:nvPr/>
          </p:nvCxnSpPr>
          <p:spPr>
            <a:xfrm>
              <a:off x="3128479" y="2002845"/>
              <a:ext cx="216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직선 연결선 124">
              <a:extLst>
                <a:ext uri="{FF2B5EF4-FFF2-40B4-BE49-F238E27FC236}">
                  <a16:creationId xmlns:a16="http://schemas.microsoft.com/office/drawing/2014/main" id="{5858F5BD-41FF-4200-ACF2-CBF8F8D6BDF2}"/>
                </a:ext>
              </a:extLst>
            </p:cNvPr>
            <p:cNvCxnSpPr>
              <a:cxnSpLocks/>
            </p:cNvCxnSpPr>
            <p:nvPr/>
          </p:nvCxnSpPr>
          <p:spPr>
            <a:xfrm>
              <a:off x="3454597" y="1987105"/>
              <a:ext cx="541979" cy="157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직선 연결선 125">
              <a:extLst>
                <a:ext uri="{FF2B5EF4-FFF2-40B4-BE49-F238E27FC236}">
                  <a16:creationId xmlns:a16="http://schemas.microsoft.com/office/drawing/2014/main" id="{1B64EE0C-6538-441A-803B-4AFADE46984A}"/>
                </a:ext>
              </a:extLst>
            </p:cNvPr>
            <p:cNvCxnSpPr/>
            <p:nvPr/>
          </p:nvCxnSpPr>
          <p:spPr>
            <a:xfrm>
              <a:off x="4006257" y="2260020"/>
              <a:ext cx="5774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직선 연결선 126">
              <a:extLst>
                <a:ext uri="{FF2B5EF4-FFF2-40B4-BE49-F238E27FC236}">
                  <a16:creationId xmlns:a16="http://schemas.microsoft.com/office/drawing/2014/main" id="{1D308FA0-C4F9-4D5D-84D4-784C816FB26F}"/>
                </a:ext>
              </a:extLst>
            </p:cNvPr>
            <p:cNvCxnSpPr>
              <a:cxnSpLocks/>
            </p:cNvCxnSpPr>
            <p:nvPr/>
          </p:nvCxnSpPr>
          <p:spPr>
            <a:xfrm>
              <a:off x="395287" y="3735474"/>
              <a:ext cx="3629066" cy="12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타원 127">
              <a:extLst>
                <a:ext uri="{FF2B5EF4-FFF2-40B4-BE49-F238E27FC236}">
                  <a16:creationId xmlns:a16="http://schemas.microsoft.com/office/drawing/2014/main" id="{E7346159-A0CF-4233-9F49-E67CF584F816}"/>
                </a:ext>
              </a:extLst>
            </p:cNvPr>
            <p:cNvSpPr/>
            <p:nvPr/>
          </p:nvSpPr>
          <p:spPr>
            <a:xfrm>
              <a:off x="219881" y="2401654"/>
              <a:ext cx="363338" cy="36083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atinLnBrk="0"/>
              <a:endParaRPr lang="en-US"/>
            </a:p>
          </p:txBody>
        </p:sp>
        <p:cxnSp>
          <p:nvCxnSpPr>
            <p:cNvPr id="129" name="직선 화살표 연결선 128">
              <a:extLst>
                <a:ext uri="{FF2B5EF4-FFF2-40B4-BE49-F238E27FC236}">
                  <a16:creationId xmlns:a16="http://schemas.microsoft.com/office/drawing/2014/main" id="{6EA625AD-F16C-4D69-8573-AB8E8181F099}"/>
                </a:ext>
              </a:extLst>
            </p:cNvPr>
            <p:cNvCxnSpPr/>
            <p:nvPr/>
          </p:nvCxnSpPr>
          <p:spPr>
            <a:xfrm>
              <a:off x="401550" y="2401654"/>
              <a:ext cx="0" cy="3608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직선 연결선 129">
              <a:extLst>
                <a:ext uri="{FF2B5EF4-FFF2-40B4-BE49-F238E27FC236}">
                  <a16:creationId xmlns:a16="http://schemas.microsoft.com/office/drawing/2014/main" id="{494013C2-B369-4C6B-84C6-B1764A9141BE}"/>
                </a:ext>
              </a:extLst>
            </p:cNvPr>
            <p:cNvCxnSpPr>
              <a:cxnSpLocks/>
            </p:cNvCxnSpPr>
            <p:nvPr/>
          </p:nvCxnSpPr>
          <p:spPr>
            <a:xfrm>
              <a:off x="401550" y="2762484"/>
              <a:ext cx="4074" cy="231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직선 연결선 130">
              <a:extLst>
                <a:ext uri="{FF2B5EF4-FFF2-40B4-BE49-F238E27FC236}">
                  <a16:creationId xmlns:a16="http://schemas.microsoft.com/office/drawing/2014/main" id="{D3215887-8603-4E50-8106-0D9C8F6280B4}"/>
                </a:ext>
              </a:extLst>
            </p:cNvPr>
            <p:cNvCxnSpPr>
              <a:cxnSpLocks/>
            </p:cNvCxnSpPr>
            <p:nvPr/>
          </p:nvCxnSpPr>
          <p:spPr>
            <a:xfrm flipH="1">
              <a:off x="408169" y="2978830"/>
              <a:ext cx="511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직선 연결선 131">
              <a:extLst>
                <a:ext uri="{FF2B5EF4-FFF2-40B4-BE49-F238E27FC236}">
                  <a16:creationId xmlns:a16="http://schemas.microsoft.com/office/drawing/2014/main" id="{B5139781-34D9-4664-9DCD-589E7E58CFAB}"/>
                </a:ext>
              </a:extLst>
            </p:cNvPr>
            <p:cNvCxnSpPr/>
            <p:nvPr/>
          </p:nvCxnSpPr>
          <p:spPr>
            <a:xfrm>
              <a:off x="919406" y="2973051"/>
              <a:ext cx="0" cy="404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직선 연결선 132">
              <a:extLst>
                <a:ext uri="{FF2B5EF4-FFF2-40B4-BE49-F238E27FC236}">
                  <a16:creationId xmlns:a16="http://schemas.microsoft.com/office/drawing/2014/main" id="{9DD59604-1EA2-4096-ADE2-98FE6CCAA24C}"/>
                </a:ext>
              </a:extLst>
            </p:cNvPr>
            <p:cNvCxnSpPr/>
            <p:nvPr/>
          </p:nvCxnSpPr>
          <p:spPr>
            <a:xfrm>
              <a:off x="403587" y="2018255"/>
              <a:ext cx="0" cy="404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53">
              <a:extLst>
                <a:ext uri="{FF2B5EF4-FFF2-40B4-BE49-F238E27FC236}">
                  <a16:creationId xmlns:a16="http://schemas.microsoft.com/office/drawing/2014/main" id="{9DE941F5-9502-4A06-9226-463749C9DD5B}"/>
                </a:ext>
              </a:extLst>
            </p:cNvPr>
            <p:cNvSpPr txBox="1"/>
            <p:nvPr/>
          </p:nvSpPr>
          <p:spPr>
            <a:xfrm>
              <a:off x="1365402" y="898383"/>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M1</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5" name="TextBox 154">
              <a:extLst>
                <a:ext uri="{FF2B5EF4-FFF2-40B4-BE49-F238E27FC236}">
                  <a16:creationId xmlns:a16="http://schemas.microsoft.com/office/drawing/2014/main" id="{AC0AACA7-BB21-465E-994A-19F91D0AC4E4}"/>
                </a:ext>
              </a:extLst>
            </p:cNvPr>
            <p:cNvSpPr txBox="1"/>
            <p:nvPr/>
          </p:nvSpPr>
          <p:spPr>
            <a:xfrm>
              <a:off x="2487466" y="859069"/>
              <a:ext cx="466090"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M0</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6" name="TextBox 155">
              <a:extLst>
                <a:ext uri="{FF2B5EF4-FFF2-40B4-BE49-F238E27FC236}">
                  <a16:creationId xmlns:a16="http://schemas.microsoft.com/office/drawing/2014/main" id="{023F2733-74CF-486D-BA70-58D333ED706C}"/>
                </a:ext>
              </a:extLst>
            </p:cNvPr>
            <p:cNvSpPr txBox="1"/>
            <p:nvPr/>
          </p:nvSpPr>
          <p:spPr>
            <a:xfrm>
              <a:off x="2429859" y="2458359"/>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M2</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7" name="TextBox 156">
              <a:extLst>
                <a:ext uri="{FF2B5EF4-FFF2-40B4-BE49-F238E27FC236}">
                  <a16:creationId xmlns:a16="http://schemas.microsoft.com/office/drawing/2014/main" id="{2695AD40-4039-43C9-A8D6-2E449A440DE2}"/>
                </a:ext>
              </a:extLst>
            </p:cNvPr>
            <p:cNvSpPr txBox="1"/>
            <p:nvPr/>
          </p:nvSpPr>
          <p:spPr>
            <a:xfrm>
              <a:off x="1396839" y="2474548"/>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M3</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8" name="TextBox 157">
              <a:extLst>
                <a:ext uri="{FF2B5EF4-FFF2-40B4-BE49-F238E27FC236}">
                  <a16:creationId xmlns:a16="http://schemas.microsoft.com/office/drawing/2014/main" id="{9915CF43-8A62-4B74-BC70-1B01C02A3523}"/>
                </a:ext>
              </a:extLst>
            </p:cNvPr>
            <p:cNvSpPr txBox="1"/>
            <p:nvPr/>
          </p:nvSpPr>
          <p:spPr>
            <a:xfrm>
              <a:off x="1921854" y="3149019"/>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M4</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9" name="TextBox 158">
              <a:extLst>
                <a:ext uri="{FF2B5EF4-FFF2-40B4-BE49-F238E27FC236}">
                  <a16:creationId xmlns:a16="http://schemas.microsoft.com/office/drawing/2014/main" id="{AB3EE8AC-F29A-4FA9-AFD5-A4372F20D059}"/>
                </a:ext>
              </a:extLst>
            </p:cNvPr>
            <p:cNvSpPr txBox="1"/>
            <p:nvPr/>
          </p:nvSpPr>
          <p:spPr>
            <a:xfrm>
              <a:off x="3816269" y="3206699"/>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M5</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0" name="TextBox 159">
              <a:extLst>
                <a:ext uri="{FF2B5EF4-FFF2-40B4-BE49-F238E27FC236}">
                  <a16:creationId xmlns:a16="http://schemas.microsoft.com/office/drawing/2014/main" id="{C636CC35-76DC-41D0-8051-5D6B754A6411}"/>
                </a:ext>
              </a:extLst>
            </p:cNvPr>
            <p:cNvSpPr txBox="1"/>
            <p:nvPr/>
          </p:nvSpPr>
          <p:spPr>
            <a:xfrm>
              <a:off x="3807556" y="1264581"/>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M6</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1" name="TextBox 160">
              <a:extLst>
                <a:ext uri="{FF2B5EF4-FFF2-40B4-BE49-F238E27FC236}">
                  <a16:creationId xmlns:a16="http://schemas.microsoft.com/office/drawing/2014/main" id="{E4EDFDE0-9A1B-4FDF-9030-1A3A44275A83}"/>
                </a:ext>
              </a:extLst>
            </p:cNvPr>
            <p:cNvSpPr txBox="1"/>
            <p:nvPr/>
          </p:nvSpPr>
          <p:spPr>
            <a:xfrm>
              <a:off x="177666" y="3264966"/>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M7</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2" name="TextBox 161">
              <a:extLst>
                <a:ext uri="{FF2B5EF4-FFF2-40B4-BE49-F238E27FC236}">
                  <a16:creationId xmlns:a16="http://schemas.microsoft.com/office/drawing/2014/main" id="{1B6C97A4-B74D-457A-9464-F02AE4C007AC}"/>
                </a:ext>
              </a:extLst>
            </p:cNvPr>
            <p:cNvSpPr txBox="1"/>
            <p:nvPr/>
          </p:nvSpPr>
          <p:spPr>
            <a:xfrm>
              <a:off x="3225219" y="2084095"/>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C0</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3" name="TextBox 162">
              <a:extLst>
                <a:ext uri="{FF2B5EF4-FFF2-40B4-BE49-F238E27FC236}">
                  <a16:creationId xmlns:a16="http://schemas.microsoft.com/office/drawing/2014/main" id="{91ECF1AC-EFC6-4581-B43B-ABC2875B9625}"/>
                </a:ext>
              </a:extLst>
            </p:cNvPr>
            <p:cNvSpPr txBox="1"/>
            <p:nvPr/>
          </p:nvSpPr>
          <p:spPr>
            <a:xfrm>
              <a:off x="798871" y="2321927"/>
              <a:ext cx="532130"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VINP</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4" name="TextBox 163">
              <a:extLst>
                <a:ext uri="{FF2B5EF4-FFF2-40B4-BE49-F238E27FC236}">
                  <a16:creationId xmlns:a16="http://schemas.microsoft.com/office/drawing/2014/main" id="{BC39F4C7-A304-4AF3-B1C8-41EB9BAAFC34}"/>
                </a:ext>
              </a:extLst>
            </p:cNvPr>
            <p:cNvSpPr txBox="1"/>
            <p:nvPr/>
          </p:nvSpPr>
          <p:spPr>
            <a:xfrm>
              <a:off x="2891604" y="2323620"/>
              <a:ext cx="527050"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VINN</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5" name="TextBox 164">
              <a:extLst>
                <a:ext uri="{FF2B5EF4-FFF2-40B4-BE49-F238E27FC236}">
                  <a16:creationId xmlns:a16="http://schemas.microsoft.com/office/drawing/2014/main" id="{7B36E373-26C1-49CA-8F65-0735262C8059}"/>
                </a:ext>
              </a:extLst>
            </p:cNvPr>
            <p:cNvSpPr txBox="1"/>
            <p:nvPr/>
          </p:nvSpPr>
          <p:spPr>
            <a:xfrm>
              <a:off x="0" y="2084095"/>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IREF</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46" name="TextBox 165">
              <a:extLst>
                <a:ext uri="{FF2B5EF4-FFF2-40B4-BE49-F238E27FC236}">
                  <a16:creationId xmlns:a16="http://schemas.microsoft.com/office/drawing/2014/main" id="{06C14B33-A0A9-4BE3-8F27-2F4D506622F4}"/>
                </a:ext>
              </a:extLst>
            </p:cNvPr>
            <p:cNvSpPr txBox="1"/>
            <p:nvPr/>
          </p:nvSpPr>
          <p:spPr>
            <a:xfrm>
              <a:off x="1873887" y="0"/>
              <a:ext cx="46545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VDD</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cxnSp>
          <p:nvCxnSpPr>
            <p:cNvPr id="147" name="직선 연결선 146">
              <a:extLst>
                <a:ext uri="{FF2B5EF4-FFF2-40B4-BE49-F238E27FC236}">
                  <a16:creationId xmlns:a16="http://schemas.microsoft.com/office/drawing/2014/main" id="{9CC21881-DF35-4386-90ED-A415BCA4A02C}"/>
                </a:ext>
              </a:extLst>
            </p:cNvPr>
            <p:cNvCxnSpPr/>
            <p:nvPr/>
          </p:nvCxnSpPr>
          <p:spPr>
            <a:xfrm flipH="1">
              <a:off x="1921383" y="4041077"/>
              <a:ext cx="338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직선 연결선 147">
              <a:extLst>
                <a:ext uri="{FF2B5EF4-FFF2-40B4-BE49-F238E27FC236}">
                  <a16:creationId xmlns:a16="http://schemas.microsoft.com/office/drawing/2014/main" id="{A6CFC8C8-BF95-42AF-83D0-389F30AB7064}"/>
                </a:ext>
              </a:extLst>
            </p:cNvPr>
            <p:cNvCxnSpPr/>
            <p:nvPr/>
          </p:nvCxnSpPr>
          <p:spPr>
            <a:xfrm flipH="1">
              <a:off x="1963458" y="4107752"/>
              <a:ext cx="2542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직선 연결선 148">
              <a:extLst>
                <a:ext uri="{FF2B5EF4-FFF2-40B4-BE49-F238E27FC236}">
                  <a16:creationId xmlns:a16="http://schemas.microsoft.com/office/drawing/2014/main" id="{36A0F633-2125-475A-B5A5-95281AD762EB}"/>
                </a:ext>
              </a:extLst>
            </p:cNvPr>
            <p:cNvCxnSpPr/>
            <p:nvPr/>
          </p:nvCxnSpPr>
          <p:spPr>
            <a:xfrm flipH="1">
              <a:off x="1995045" y="4174427"/>
              <a:ext cx="210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71">
              <a:extLst>
                <a:ext uri="{FF2B5EF4-FFF2-40B4-BE49-F238E27FC236}">
                  <a16:creationId xmlns:a16="http://schemas.microsoft.com/office/drawing/2014/main" id="{2C2E7302-FECD-44AF-BF42-46155CDA3DD8}"/>
                </a:ext>
              </a:extLst>
            </p:cNvPr>
            <p:cNvSpPr txBox="1"/>
            <p:nvPr/>
          </p:nvSpPr>
          <p:spPr>
            <a:xfrm>
              <a:off x="2238566" y="3968628"/>
              <a:ext cx="65341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GND</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51" name="TextBox 172">
              <a:extLst>
                <a:ext uri="{FF2B5EF4-FFF2-40B4-BE49-F238E27FC236}">
                  <a16:creationId xmlns:a16="http://schemas.microsoft.com/office/drawing/2014/main" id="{802CE0EF-CD05-437D-9266-6EBAE790FC34}"/>
                </a:ext>
              </a:extLst>
            </p:cNvPr>
            <p:cNvSpPr txBox="1"/>
            <p:nvPr/>
          </p:nvSpPr>
          <p:spPr>
            <a:xfrm>
              <a:off x="3984463" y="1960077"/>
              <a:ext cx="577215" cy="215348"/>
            </a:xfrm>
            <a:prstGeom prst="rect">
              <a:avLst/>
            </a:prstGeom>
            <a:noFill/>
          </p:spPr>
          <p:txBody>
            <a:bodyPr wrap="square" rtlCol="0">
              <a:spAutoFit/>
            </a:bodyPr>
            <a:lstStyle/>
            <a:p>
              <a:pPr marL="0" marR="0" algn="just" latinLnBrk="0">
                <a:lnSpc>
                  <a:spcPct val="107000"/>
                </a:lnSpc>
                <a:spcBef>
                  <a:spcPts val="0"/>
                </a:spcBef>
                <a:spcAft>
                  <a:spcPts val="800"/>
                </a:spcAft>
              </a:pPr>
              <a:r>
                <a:rPr lang="en-US" sz="1000" kern="1200">
                  <a:solidFill>
                    <a:srgbClr val="000000"/>
                  </a:solidFill>
                  <a:effectLst/>
                  <a:latin typeface="맑은 고딕" panose="020B0503020000020004" pitchFamily="50" charset="-127"/>
                  <a:ea typeface="맑은 고딕" panose="020B0503020000020004" pitchFamily="50" charset="-127"/>
                  <a:cs typeface="Times New Roman" panose="02020603050405020304" pitchFamily="18" charset="0"/>
                </a:rPr>
                <a:t>VOUT</a:t>
              </a:r>
              <a:endParaRPr lang="en-US" sz="1000" kern="100">
                <a:effectLst/>
                <a:latin typeface="맑은 고딕" panose="020B0503020000020004" pitchFamily="50" charset="-127"/>
                <a:ea typeface="맑은 고딕" panose="020B0503020000020004" pitchFamily="50" charset="-127"/>
                <a:cs typeface="Times New Roman" panose="02020603050405020304" pitchFamily="18" charset="0"/>
              </a:endParaRPr>
            </a:p>
          </p:txBody>
        </p:sp>
      </p:grpSp>
      <p:sp>
        <p:nvSpPr>
          <p:cNvPr id="152" name="TextBox 151">
            <a:extLst>
              <a:ext uri="{FF2B5EF4-FFF2-40B4-BE49-F238E27FC236}">
                <a16:creationId xmlns:a16="http://schemas.microsoft.com/office/drawing/2014/main" id="{8F4AED6B-094E-4431-A7E4-5F14E03B56A4}"/>
              </a:ext>
            </a:extLst>
          </p:cNvPr>
          <p:cNvSpPr txBox="1"/>
          <p:nvPr/>
        </p:nvSpPr>
        <p:spPr>
          <a:xfrm>
            <a:off x="828038" y="31065621"/>
            <a:ext cx="12054002" cy="461665"/>
          </a:xfrm>
          <a:prstGeom prst="rect">
            <a:avLst/>
          </a:prstGeom>
          <a:noFill/>
        </p:spPr>
        <p:txBody>
          <a:bodyPr wrap="square" rtlCol="0">
            <a:spAutoFit/>
          </a:bodyPr>
          <a:lstStyle/>
          <a:p>
            <a:pPr algn="ctr" latinLnBrk="0"/>
            <a:r>
              <a:rPr lang="en-US" altLang="ko-KR" sz="2400" b="1" dirty="0"/>
              <a:t>Fig. 1. Schematic Design of Two-stage Regulated </a:t>
            </a:r>
            <a:r>
              <a:rPr lang="en-US" altLang="ko-KR" sz="2400" b="1" dirty="0" err="1"/>
              <a:t>Cascode</a:t>
            </a:r>
            <a:r>
              <a:rPr lang="en-US" altLang="ko-KR" sz="2400" b="1" dirty="0"/>
              <a:t> Amplifier .</a:t>
            </a:r>
          </a:p>
        </p:txBody>
      </p:sp>
      <p:grpSp>
        <p:nvGrpSpPr>
          <p:cNvPr id="153" name="그룹 152">
            <a:extLst>
              <a:ext uri="{FF2B5EF4-FFF2-40B4-BE49-F238E27FC236}">
                <a16:creationId xmlns:a16="http://schemas.microsoft.com/office/drawing/2014/main" id="{34CF0A65-67E9-4284-B4DE-9168E7A57D8E}"/>
              </a:ext>
            </a:extLst>
          </p:cNvPr>
          <p:cNvGrpSpPr/>
          <p:nvPr/>
        </p:nvGrpSpPr>
        <p:grpSpPr>
          <a:xfrm>
            <a:off x="8696666" y="32666940"/>
            <a:ext cx="5809879" cy="4401839"/>
            <a:chOff x="293914" y="-514328"/>
            <a:chExt cx="3743960" cy="3228677"/>
          </a:xfrm>
        </p:grpSpPr>
        <p:sp>
          <p:nvSpPr>
            <p:cNvPr id="154" name="Text Box 49">
              <a:extLst>
                <a:ext uri="{FF2B5EF4-FFF2-40B4-BE49-F238E27FC236}">
                  <a16:creationId xmlns:a16="http://schemas.microsoft.com/office/drawing/2014/main" id="{2E6D3069-73E0-445A-9DCC-8EE1A4031F7A}"/>
                </a:ext>
              </a:extLst>
            </p:cNvPr>
            <p:cNvSpPr txBox="1"/>
            <p:nvPr/>
          </p:nvSpPr>
          <p:spPr>
            <a:xfrm>
              <a:off x="648160" y="2377464"/>
              <a:ext cx="1482056" cy="3368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latinLnBrk="0">
                <a:lnSpc>
                  <a:spcPct val="107000"/>
                </a:lnSpc>
                <a:spcBef>
                  <a:spcPts val="0"/>
                </a:spcBef>
                <a:spcAft>
                  <a:spcPts val="800"/>
                </a:spcAft>
              </a:pPr>
              <a:r>
                <a:rPr lang="en-US" sz="1000" kern="100" dirty="0">
                  <a:effectLst/>
                  <a:ea typeface="맑은 고딕" panose="020B0503020000020004" pitchFamily="50" charset="-127"/>
                  <a:cs typeface="Times New Roman" panose="02020603050405020304" pitchFamily="18" charset="0"/>
                </a:rPr>
                <a:t>13-BITS ADC and Amplifier</a:t>
              </a:r>
            </a:p>
          </p:txBody>
        </p:sp>
        <p:pic>
          <p:nvPicPr>
            <p:cNvPr id="155" name="Picture 30">
              <a:extLst>
                <a:ext uri="{FF2B5EF4-FFF2-40B4-BE49-F238E27FC236}">
                  <a16:creationId xmlns:a16="http://schemas.microsoft.com/office/drawing/2014/main" id="{2EA868CD-3A20-4B7F-A421-8ADF4C0141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914" y="-514328"/>
              <a:ext cx="3743960" cy="2884783"/>
            </a:xfrm>
            <a:prstGeom prst="rect">
              <a:avLst/>
            </a:prstGeom>
          </p:spPr>
        </p:pic>
      </p:grpSp>
      <p:pic>
        <p:nvPicPr>
          <p:cNvPr id="157" name="Picture 5">
            <a:extLst>
              <a:ext uri="{FF2B5EF4-FFF2-40B4-BE49-F238E27FC236}">
                <a16:creationId xmlns:a16="http://schemas.microsoft.com/office/drawing/2014/main" id="{2E6C6D4E-8A02-4255-B9FD-7035F653230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331181" y="21216069"/>
            <a:ext cx="6635262" cy="1948720"/>
          </a:xfrm>
          <a:prstGeom prst="rect">
            <a:avLst/>
          </a:prstGeom>
        </p:spPr>
      </p:pic>
      <p:sp>
        <p:nvSpPr>
          <p:cNvPr id="158" name="TextBox 157">
            <a:extLst>
              <a:ext uri="{FF2B5EF4-FFF2-40B4-BE49-F238E27FC236}">
                <a16:creationId xmlns:a16="http://schemas.microsoft.com/office/drawing/2014/main" id="{9539574A-46DC-4BA9-A22F-5E249CE7CC18}"/>
              </a:ext>
            </a:extLst>
          </p:cNvPr>
          <p:cNvSpPr txBox="1"/>
          <p:nvPr/>
        </p:nvSpPr>
        <p:spPr>
          <a:xfrm>
            <a:off x="16766789" y="23238055"/>
            <a:ext cx="12054002" cy="461665"/>
          </a:xfrm>
          <a:prstGeom prst="rect">
            <a:avLst/>
          </a:prstGeom>
          <a:noFill/>
        </p:spPr>
        <p:txBody>
          <a:bodyPr wrap="square" rtlCol="0">
            <a:spAutoFit/>
          </a:bodyPr>
          <a:lstStyle/>
          <a:p>
            <a:pPr algn="ctr" latinLnBrk="0"/>
            <a:r>
              <a:rPr lang="en-US" altLang="ko-KR" sz="2400" b="1" dirty="0"/>
              <a:t>Fig. 4. </a:t>
            </a:r>
            <a:r>
              <a:rPr lang="en-US" sz="2400" b="1" dirty="0"/>
              <a:t>Experimental Setup for Data Acquisition</a:t>
            </a:r>
            <a:r>
              <a:rPr lang="en-US" altLang="ko-KR" sz="2400" b="1" dirty="0"/>
              <a:t>.</a:t>
            </a:r>
          </a:p>
        </p:txBody>
      </p:sp>
      <p:sp>
        <p:nvSpPr>
          <p:cNvPr id="159" name="Text Box 49">
            <a:extLst>
              <a:ext uri="{FF2B5EF4-FFF2-40B4-BE49-F238E27FC236}">
                <a16:creationId xmlns:a16="http://schemas.microsoft.com/office/drawing/2014/main" id="{07F39C1B-3CCA-4354-AB8E-BC2C11B13048}"/>
              </a:ext>
            </a:extLst>
          </p:cNvPr>
          <p:cNvSpPr txBox="1"/>
          <p:nvPr/>
        </p:nvSpPr>
        <p:spPr>
          <a:xfrm>
            <a:off x="12389120" y="35649934"/>
            <a:ext cx="2299855" cy="45929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latinLnBrk="0">
              <a:lnSpc>
                <a:spcPct val="107000"/>
              </a:lnSpc>
              <a:spcBef>
                <a:spcPts val="0"/>
              </a:spcBef>
              <a:spcAft>
                <a:spcPts val="800"/>
              </a:spcAft>
            </a:pPr>
            <a:r>
              <a:rPr lang="en-US" sz="1000" kern="100" dirty="0">
                <a:effectLst/>
                <a:ea typeface="맑은 고딕" panose="020B0503020000020004" pitchFamily="50" charset="-127"/>
                <a:cs typeface="Times New Roman" panose="02020603050405020304" pitchFamily="18" charset="0"/>
              </a:rPr>
              <a:t>Fabricated Amplifier</a:t>
            </a:r>
          </a:p>
        </p:txBody>
      </p:sp>
      <p:pic>
        <p:nvPicPr>
          <p:cNvPr id="3" name="Picture 2">
            <a:extLst>
              <a:ext uri="{FF2B5EF4-FFF2-40B4-BE49-F238E27FC236}">
                <a16:creationId xmlns:a16="http://schemas.microsoft.com/office/drawing/2014/main" id="{F927D2EF-C67A-4AFF-8276-23C6D7EA6340}"/>
              </a:ext>
            </a:extLst>
          </p:cNvPr>
          <p:cNvPicPr>
            <a:picLocks noChangeAspect="1"/>
          </p:cNvPicPr>
          <p:nvPr/>
        </p:nvPicPr>
        <p:blipFill>
          <a:blip r:embed="rId7"/>
          <a:stretch>
            <a:fillRect/>
          </a:stretch>
        </p:blipFill>
        <p:spPr>
          <a:xfrm>
            <a:off x="17614728" y="15931726"/>
            <a:ext cx="9333878" cy="3929308"/>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6397</TotalTime>
  <Words>938</Words>
  <Application>Microsoft Office PowerPoint</Application>
  <PresentationFormat>사용자 지정</PresentationFormat>
  <Paragraphs>67</Paragraphs>
  <Slides>1</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vt:i4>
      </vt:variant>
    </vt:vector>
  </HeadingPairs>
  <TitlesOfParts>
    <vt:vector size="7" baseType="lpstr">
      <vt:lpstr>맑은 고딕</vt:lpstr>
      <vt:lpstr>Arial</vt:lpstr>
      <vt:lpstr>Calibri</vt:lpstr>
      <vt:lpstr>Calibri Light</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김승주[ 대학원석사과정재학 / 바이오의공학과 ]</cp:lastModifiedBy>
  <cp:revision>66</cp:revision>
  <cp:lastPrinted>2020-05-08T15:38:05Z</cp:lastPrinted>
  <dcterms:created xsi:type="dcterms:W3CDTF">2018-03-08T06:02:33Z</dcterms:created>
  <dcterms:modified xsi:type="dcterms:W3CDTF">2020-05-11T03:06:00Z</dcterms:modified>
</cp:coreProperties>
</file>